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8" r:id="rId6"/>
    <p:sldId id="259" r:id="rId7"/>
    <p:sldId id="261" r:id="rId8"/>
    <p:sldId id="269" r:id="rId9"/>
    <p:sldId id="262" r:id="rId10"/>
    <p:sldId id="276" r:id="rId11"/>
    <p:sldId id="263" r:id="rId12"/>
    <p:sldId id="264" r:id="rId13"/>
    <p:sldId id="265" r:id="rId14"/>
    <p:sldId id="266" r:id="rId15"/>
    <p:sldId id="270" r:id="rId16"/>
    <p:sldId id="268" r:id="rId17"/>
    <p:sldId id="271" r:id="rId18"/>
    <p:sldId id="274" r:id="rId19"/>
    <p:sldId id="272" r:id="rId20"/>
    <p:sldId id="273" r:id="rId21"/>
    <p:sldId id="275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434" autoAdjust="0"/>
  </p:normalViewPr>
  <p:slideViewPr>
    <p:cSldViewPr>
      <p:cViewPr varScale="1">
        <p:scale>
          <a:sx n="123" d="100"/>
          <a:sy n="123" d="100"/>
        </p:scale>
        <p:origin x="1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D33A7-ADB2-48A5-A320-BF0E7AADF4C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8053032-ACE4-4F2C-BC6D-348C7DD7BBC1}">
      <dgm:prSet phldrT="[Text]"/>
      <dgm:spPr/>
      <dgm:t>
        <a:bodyPr/>
        <a:lstStyle/>
        <a:p>
          <a:r>
            <a:rPr lang="en-GB" dirty="0"/>
            <a:t>Preparation	</a:t>
          </a:r>
        </a:p>
      </dgm:t>
    </dgm:pt>
    <dgm:pt modelId="{1C812E69-9CFA-44C3-8795-05A490B7294B}" type="parTrans" cxnId="{32E67862-501B-447B-B90A-751BE8543D0C}">
      <dgm:prSet/>
      <dgm:spPr/>
      <dgm:t>
        <a:bodyPr/>
        <a:lstStyle/>
        <a:p>
          <a:endParaRPr lang="en-GB"/>
        </a:p>
      </dgm:t>
    </dgm:pt>
    <dgm:pt modelId="{BF971F34-58FA-419D-AADA-FA0AE8D9D944}" type="sibTrans" cxnId="{32E67862-501B-447B-B90A-751BE8543D0C}">
      <dgm:prSet/>
      <dgm:spPr/>
      <dgm:t>
        <a:bodyPr/>
        <a:lstStyle/>
        <a:p>
          <a:endParaRPr lang="en-GB"/>
        </a:p>
      </dgm:t>
    </dgm:pt>
    <dgm:pt modelId="{00C70086-17F5-4964-A465-E3822D602F65}">
      <dgm:prSet phldrT="[Text]" custT="1"/>
      <dgm:spPr/>
      <dgm:t>
        <a:bodyPr/>
        <a:lstStyle/>
        <a:p>
          <a:r>
            <a:rPr lang="en-GB" sz="1400" dirty="0"/>
            <a:t>Analysis of requirements, current market offers and relevant standards</a:t>
          </a:r>
        </a:p>
      </dgm:t>
    </dgm:pt>
    <dgm:pt modelId="{31B2AED9-7105-4BA4-B0AC-C21F2787F122}" type="parTrans" cxnId="{F607C700-868C-4DF4-A877-8C0861681902}">
      <dgm:prSet/>
      <dgm:spPr/>
      <dgm:t>
        <a:bodyPr/>
        <a:lstStyle/>
        <a:p>
          <a:endParaRPr lang="en-GB"/>
        </a:p>
      </dgm:t>
    </dgm:pt>
    <dgm:pt modelId="{A309D27E-166D-4D6E-AB28-E14F64EF48D8}" type="sibTrans" cxnId="{F607C700-868C-4DF4-A877-8C0861681902}">
      <dgm:prSet/>
      <dgm:spPr/>
      <dgm:t>
        <a:bodyPr/>
        <a:lstStyle/>
        <a:p>
          <a:endParaRPr lang="en-GB"/>
        </a:p>
      </dgm:t>
    </dgm:pt>
    <dgm:pt modelId="{8019FA3A-E369-401D-A002-0124B3A9D0D1}">
      <dgm:prSet phldrT="[Text]"/>
      <dgm:spPr/>
      <dgm:t>
        <a:bodyPr/>
        <a:lstStyle/>
        <a:p>
          <a:r>
            <a:rPr lang="en-GB" dirty="0"/>
            <a:t>Implementation	</a:t>
          </a:r>
        </a:p>
      </dgm:t>
    </dgm:pt>
    <dgm:pt modelId="{AB905662-989C-4CA5-89A5-7AF3B5FCF874}" type="parTrans" cxnId="{EF7935F2-9464-47C8-918D-76DABE8AE050}">
      <dgm:prSet/>
      <dgm:spPr/>
      <dgm:t>
        <a:bodyPr/>
        <a:lstStyle/>
        <a:p>
          <a:endParaRPr lang="en-GB"/>
        </a:p>
      </dgm:t>
    </dgm:pt>
    <dgm:pt modelId="{F5AD9B4B-5AF3-40AA-8D8B-229DB531F24F}" type="sibTrans" cxnId="{EF7935F2-9464-47C8-918D-76DABE8AE050}">
      <dgm:prSet/>
      <dgm:spPr/>
      <dgm:t>
        <a:bodyPr/>
        <a:lstStyle/>
        <a:p>
          <a:endParaRPr lang="en-GB"/>
        </a:p>
      </dgm:t>
    </dgm:pt>
    <dgm:pt modelId="{14060D14-D7CA-4569-892A-04A599EB929E}">
      <dgm:prSet phldrT="[Text]" custT="1"/>
      <dgm:spPr/>
      <dgm:t>
        <a:bodyPr/>
        <a:lstStyle/>
        <a:p>
          <a:endParaRPr lang="en-GB" sz="1600" dirty="0"/>
        </a:p>
      </dgm:t>
    </dgm:pt>
    <dgm:pt modelId="{BC8496D9-6762-4CFB-83A3-A4D92158CFE6}" type="parTrans" cxnId="{0F7CFDED-BA1A-4F02-A47B-3F46319F7C9E}">
      <dgm:prSet/>
      <dgm:spPr/>
      <dgm:t>
        <a:bodyPr/>
        <a:lstStyle/>
        <a:p>
          <a:endParaRPr lang="en-GB"/>
        </a:p>
      </dgm:t>
    </dgm:pt>
    <dgm:pt modelId="{5EBB799E-55AD-4FC3-83D7-713C016552CF}" type="sibTrans" cxnId="{0F7CFDED-BA1A-4F02-A47B-3F46319F7C9E}">
      <dgm:prSet/>
      <dgm:spPr/>
      <dgm:t>
        <a:bodyPr/>
        <a:lstStyle/>
        <a:p>
          <a:endParaRPr lang="en-GB"/>
        </a:p>
      </dgm:t>
    </dgm:pt>
    <dgm:pt modelId="{BB8962F9-6146-4DA7-9536-7E9ADC002FAF}">
      <dgm:prSet phldrT="[Text]" custT="1"/>
      <dgm:spPr/>
      <dgm:t>
        <a:bodyPr/>
        <a:lstStyle/>
        <a:p>
          <a:r>
            <a:rPr lang="en-GB" sz="1400" dirty="0"/>
            <a:t>Build stakeholder group</a:t>
          </a:r>
        </a:p>
      </dgm:t>
    </dgm:pt>
    <dgm:pt modelId="{6794BED3-90E4-4452-ACFF-D9B1380BC3AE}" type="parTrans" cxnId="{98423AF8-1704-4B88-8834-283F553BC119}">
      <dgm:prSet/>
      <dgm:spPr/>
      <dgm:t>
        <a:bodyPr/>
        <a:lstStyle/>
        <a:p>
          <a:endParaRPr lang="en-GB"/>
        </a:p>
      </dgm:t>
    </dgm:pt>
    <dgm:pt modelId="{3C0263FB-00EA-4D38-9E66-D23C595E8FDD}" type="sibTrans" cxnId="{98423AF8-1704-4B88-8834-283F553BC119}">
      <dgm:prSet/>
      <dgm:spPr/>
      <dgm:t>
        <a:bodyPr/>
        <a:lstStyle/>
        <a:p>
          <a:endParaRPr lang="en-GB"/>
        </a:p>
      </dgm:t>
    </dgm:pt>
    <dgm:pt modelId="{F6CB74D4-9669-41BB-939E-75A9C1B2285E}">
      <dgm:prSet phldrT="[Text]" custT="1"/>
      <dgm:spPr/>
      <dgm:t>
        <a:bodyPr/>
        <a:lstStyle/>
        <a:p>
          <a:r>
            <a:rPr lang="en-GB" sz="1400" dirty="0"/>
            <a:t>Develop tender material</a:t>
          </a:r>
        </a:p>
      </dgm:t>
    </dgm:pt>
    <dgm:pt modelId="{5D169206-FDAA-4D7F-85E4-1443AD96D724}" type="parTrans" cxnId="{5C92BA74-686C-4EB8-9706-94BDCB1736B7}">
      <dgm:prSet/>
      <dgm:spPr/>
      <dgm:t>
        <a:bodyPr/>
        <a:lstStyle/>
        <a:p>
          <a:endParaRPr lang="en-GB"/>
        </a:p>
      </dgm:t>
    </dgm:pt>
    <dgm:pt modelId="{F347A011-2D55-4F0E-82B8-CDA0592BB602}" type="sibTrans" cxnId="{5C92BA74-686C-4EB8-9706-94BDCB1736B7}">
      <dgm:prSet/>
      <dgm:spPr/>
      <dgm:t>
        <a:bodyPr/>
        <a:lstStyle/>
        <a:p>
          <a:endParaRPr lang="en-GB"/>
        </a:p>
      </dgm:t>
    </dgm:pt>
    <dgm:pt modelId="{012800EE-243B-4DCF-9006-626A83D4A6B6}">
      <dgm:prSet phldrT="[Text]"/>
      <dgm:spPr/>
      <dgm:t>
        <a:bodyPr anchor="t"/>
        <a:lstStyle/>
        <a:p>
          <a:r>
            <a:rPr lang="en-GB" dirty="0"/>
            <a:t>and sharing	</a:t>
          </a:r>
        </a:p>
      </dgm:t>
    </dgm:pt>
    <dgm:pt modelId="{BFB730A9-E050-4195-AFF5-4F7D32D89F18}" type="sibTrans" cxnId="{1240CECD-95FC-4701-9A69-0D1432714384}">
      <dgm:prSet/>
      <dgm:spPr/>
      <dgm:t>
        <a:bodyPr/>
        <a:lstStyle/>
        <a:p>
          <a:endParaRPr lang="en-GB"/>
        </a:p>
      </dgm:t>
    </dgm:pt>
    <dgm:pt modelId="{4691552E-9F80-416F-B926-69406789E6F8}" type="parTrans" cxnId="{1240CECD-95FC-4701-9A69-0D1432714384}">
      <dgm:prSet/>
      <dgm:spPr/>
      <dgm:t>
        <a:bodyPr/>
        <a:lstStyle/>
        <a:p>
          <a:endParaRPr lang="en-GB"/>
        </a:p>
      </dgm:t>
    </dgm:pt>
    <dgm:pt modelId="{2E18EE54-26BD-49D3-BD42-139381CC4182}" type="pres">
      <dgm:prSet presAssocID="{EA9D33A7-ADB2-48A5-A320-BF0E7AADF4C3}" presName="Name0" presStyleCnt="0">
        <dgm:presLayoutVars>
          <dgm:dir/>
          <dgm:animLvl val="lvl"/>
          <dgm:resizeHandles val="exact"/>
        </dgm:presLayoutVars>
      </dgm:prSet>
      <dgm:spPr/>
    </dgm:pt>
    <dgm:pt modelId="{20F8897E-1456-49F3-927B-CCFA2B2FD5E0}" type="pres">
      <dgm:prSet presAssocID="{18053032-ACE4-4F2C-BC6D-348C7DD7BBC1}" presName="composite" presStyleCnt="0"/>
      <dgm:spPr/>
    </dgm:pt>
    <dgm:pt modelId="{A69D96E6-CEAF-40C1-9D35-EA7D9C320A64}" type="pres">
      <dgm:prSet presAssocID="{18053032-ACE4-4F2C-BC6D-348C7DD7BBC1}" presName="parTx" presStyleLbl="alignNode1" presStyleIdx="0" presStyleCnt="3" custLinFactNeighborX="-103" custLinFactNeighborY="-6508">
        <dgm:presLayoutVars>
          <dgm:chMax val="0"/>
          <dgm:chPref val="0"/>
          <dgm:bulletEnabled val="1"/>
        </dgm:presLayoutVars>
      </dgm:prSet>
      <dgm:spPr/>
    </dgm:pt>
    <dgm:pt modelId="{F2586124-C775-49FA-BEA3-68637827389B}" type="pres">
      <dgm:prSet presAssocID="{18053032-ACE4-4F2C-BC6D-348C7DD7BBC1}" presName="desTx" presStyleLbl="alignAccFollowNode1" presStyleIdx="0" presStyleCnt="3" custScaleY="103839" custLinFactNeighborX="-103" custLinFactNeighborY="-2045">
        <dgm:presLayoutVars>
          <dgm:bulletEnabled val="1"/>
        </dgm:presLayoutVars>
      </dgm:prSet>
      <dgm:spPr/>
    </dgm:pt>
    <dgm:pt modelId="{EE29F8FA-18D5-4B1C-AEC9-38E3CE8438D2}" type="pres">
      <dgm:prSet presAssocID="{BF971F34-58FA-419D-AADA-FA0AE8D9D944}" presName="space" presStyleCnt="0"/>
      <dgm:spPr/>
    </dgm:pt>
    <dgm:pt modelId="{AF84EF1D-7E7A-4238-8941-6154912D8667}" type="pres">
      <dgm:prSet presAssocID="{8019FA3A-E369-401D-A002-0124B3A9D0D1}" presName="composite" presStyleCnt="0"/>
      <dgm:spPr/>
    </dgm:pt>
    <dgm:pt modelId="{7AF19FA0-64C8-4046-9747-5E3100E0A18A}" type="pres">
      <dgm:prSet presAssocID="{8019FA3A-E369-401D-A002-0124B3A9D0D1}" presName="parTx" presStyleLbl="alignNode1" presStyleIdx="1" presStyleCnt="3" custLinFactNeighborY="-7902">
        <dgm:presLayoutVars>
          <dgm:chMax val="0"/>
          <dgm:chPref val="0"/>
          <dgm:bulletEnabled val="1"/>
        </dgm:presLayoutVars>
      </dgm:prSet>
      <dgm:spPr/>
    </dgm:pt>
    <dgm:pt modelId="{93462A7C-7465-4316-A569-C2A41FCB58BA}" type="pres">
      <dgm:prSet presAssocID="{8019FA3A-E369-401D-A002-0124B3A9D0D1}" presName="desTx" presStyleLbl="alignAccFollowNode1" presStyleIdx="1" presStyleCnt="3" custScaleY="103589" custLinFactNeighborY="-3069">
        <dgm:presLayoutVars>
          <dgm:bulletEnabled val="1"/>
        </dgm:presLayoutVars>
      </dgm:prSet>
      <dgm:spPr/>
    </dgm:pt>
    <dgm:pt modelId="{FEAAD7C7-B990-4895-B743-C013ACCABA0C}" type="pres">
      <dgm:prSet presAssocID="{F5AD9B4B-5AF3-40AA-8D8B-229DB531F24F}" presName="space" presStyleCnt="0"/>
      <dgm:spPr/>
    </dgm:pt>
    <dgm:pt modelId="{4425E3D8-5E56-4DCA-9A6A-294052D721EA}" type="pres">
      <dgm:prSet presAssocID="{012800EE-243B-4DCF-9006-626A83D4A6B6}" presName="composite" presStyleCnt="0"/>
      <dgm:spPr/>
    </dgm:pt>
    <dgm:pt modelId="{9C9BEFD4-6B18-4ADA-B2F7-E074A2378104}" type="pres">
      <dgm:prSet presAssocID="{012800EE-243B-4DCF-9006-626A83D4A6B6}" presName="parTx" presStyleLbl="alignNode1" presStyleIdx="2" presStyleCnt="3" custLinFactNeighborX="-16550" custLinFactNeighborY="-7051">
        <dgm:presLayoutVars>
          <dgm:chMax val="0"/>
          <dgm:chPref val="0"/>
          <dgm:bulletEnabled val="1"/>
        </dgm:presLayoutVars>
      </dgm:prSet>
      <dgm:spPr/>
    </dgm:pt>
    <dgm:pt modelId="{916391B3-B2B4-418B-8525-4417ED6F01B7}" type="pres">
      <dgm:prSet presAssocID="{012800EE-243B-4DCF-9006-626A83D4A6B6}" presName="desTx" presStyleLbl="alignAccFollowNode1" presStyleIdx="2" presStyleCnt="3" custScaleY="106274" custLinFactNeighborX="-16567" custLinFactNeighborY="-948">
        <dgm:presLayoutVars>
          <dgm:bulletEnabled val="1"/>
        </dgm:presLayoutVars>
      </dgm:prSet>
      <dgm:spPr/>
    </dgm:pt>
  </dgm:ptLst>
  <dgm:cxnLst>
    <dgm:cxn modelId="{F607C700-868C-4DF4-A877-8C0861681902}" srcId="{18053032-ACE4-4F2C-BC6D-348C7DD7BBC1}" destId="{00C70086-17F5-4964-A465-E3822D602F65}" srcOrd="0" destOrd="0" parTransId="{31B2AED9-7105-4BA4-B0AC-C21F2787F122}" sibTransId="{A309D27E-166D-4D6E-AB28-E14F64EF48D8}"/>
    <dgm:cxn modelId="{32E67862-501B-447B-B90A-751BE8543D0C}" srcId="{EA9D33A7-ADB2-48A5-A320-BF0E7AADF4C3}" destId="{18053032-ACE4-4F2C-BC6D-348C7DD7BBC1}" srcOrd="0" destOrd="0" parTransId="{1C812E69-9CFA-44C3-8795-05A490B7294B}" sibTransId="{BF971F34-58FA-419D-AADA-FA0AE8D9D944}"/>
    <dgm:cxn modelId="{6E5DB266-472B-4527-826D-E0723CE2FE11}" type="presOf" srcId="{F6CB74D4-9669-41BB-939E-75A9C1B2285E}" destId="{F2586124-C775-49FA-BEA3-68637827389B}" srcOrd="0" destOrd="2" presId="urn:microsoft.com/office/officeart/2005/8/layout/hList1"/>
    <dgm:cxn modelId="{AD854A67-77DD-4C72-AD47-E442F0A699B9}" type="presOf" srcId="{18053032-ACE4-4F2C-BC6D-348C7DD7BBC1}" destId="{A69D96E6-CEAF-40C1-9D35-EA7D9C320A64}" srcOrd="0" destOrd="0" presId="urn:microsoft.com/office/officeart/2005/8/layout/hList1"/>
    <dgm:cxn modelId="{5C92BA74-686C-4EB8-9706-94BDCB1736B7}" srcId="{18053032-ACE4-4F2C-BC6D-348C7DD7BBC1}" destId="{F6CB74D4-9669-41BB-939E-75A9C1B2285E}" srcOrd="2" destOrd="0" parTransId="{5D169206-FDAA-4D7F-85E4-1443AD96D724}" sibTransId="{F347A011-2D55-4F0E-82B8-CDA0592BB602}"/>
    <dgm:cxn modelId="{609853A0-3514-4238-9282-9B313C74BA50}" type="presOf" srcId="{012800EE-243B-4DCF-9006-626A83D4A6B6}" destId="{9C9BEFD4-6B18-4ADA-B2F7-E074A2378104}" srcOrd="0" destOrd="0" presId="urn:microsoft.com/office/officeart/2005/8/layout/hList1"/>
    <dgm:cxn modelId="{9D0E34B1-7BC9-4F42-9D52-F24EF8946505}" type="presOf" srcId="{8019FA3A-E369-401D-A002-0124B3A9D0D1}" destId="{7AF19FA0-64C8-4046-9747-5E3100E0A18A}" srcOrd="0" destOrd="0" presId="urn:microsoft.com/office/officeart/2005/8/layout/hList1"/>
    <dgm:cxn modelId="{873DD7B4-A42D-49A3-921A-5E1CCE1F1F16}" type="presOf" srcId="{EA9D33A7-ADB2-48A5-A320-BF0E7AADF4C3}" destId="{2E18EE54-26BD-49D3-BD42-139381CC4182}" srcOrd="0" destOrd="0" presId="urn:microsoft.com/office/officeart/2005/8/layout/hList1"/>
    <dgm:cxn modelId="{9C13BFBA-46D7-42A0-8D1A-62B02BEB4301}" type="presOf" srcId="{14060D14-D7CA-4569-892A-04A599EB929E}" destId="{93462A7C-7465-4316-A569-C2A41FCB58BA}" srcOrd="0" destOrd="0" presId="urn:microsoft.com/office/officeart/2005/8/layout/hList1"/>
    <dgm:cxn modelId="{6CC95DBF-8CBB-4576-AD14-882707E11D2B}" type="presOf" srcId="{BB8962F9-6146-4DA7-9536-7E9ADC002FAF}" destId="{F2586124-C775-49FA-BEA3-68637827389B}" srcOrd="0" destOrd="1" presId="urn:microsoft.com/office/officeart/2005/8/layout/hList1"/>
    <dgm:cxn modelId="{1240CECD-95FC-4701-9A69-0D1432714384}" srcId="{EA9D33A7-ADB2-48A5-A320-BF0E7AADF4C3}" destId="{012800EE-243B-4DCF-9006-626A83D4A6B6}" srcOrd="2" destOrd="0" parTransId="{4691552E-9F80-416F-B926-69406789E6F8}" sibTransId="{BFB730A9-E050-4195-AFF5-4F7D32D89F18}"/>
    <dgm:cxn modelId="{0F7CFDED-BA1A-4F02-A47B-3F46319F7C9E}" srcId="{8019FA3A-E369-401D-A002-0124B3A9D0D1}" destId="{14060D14-D7CA-4569-892A-04A599EB929E}" srcOrd="0" destOrd="0" parTransId="{BC8496D9-6762-4CFB-83A3-A4D92158CFE6}" sibTransId="{5EBB799E-55AD-4FC3-83D7-713C016552CF}"/>
    <dgm:cxn modelId="{EF7935F2-9464-47C8-918D-76DABE8AE050}" srcId="{EA9D33A7-ADB2-48A5-A320-BF0E7AADF4C3}" destId="{8019FA3A-E369-401D-A002-0124B3A9D0D1}" srcOrd="1" destOrd="0" parTransId="{AB905662-989C-4CA5-89A5-7AF3B5FCF874}" sibTransId="{F5AD9B4B-5AF3-40AA-8D8B-229DB531F24F}"/>
    <dgm:cxn modelId="{98423AF8-1704-4B88-8834-283F553BC119}" srcId="{18053032-ACE4-4F2C-BC6D-348C7DD7BBC1}" destId="{BB8962F9-6146-4DA7-9536-7E9ADC002FAF}" srcOrd="1" destOrd="0" parTransId="{6794BED3-90E4-4452-ACFF-D9B1380BC3AE}" sibTransId="{3C0263FB-00EA-4D38-9E66-D23C595E8FDD}"/>
    <dgm:cxn modelId="{D17454FE-1853-42E3-9698-009DDA75F5CD}" type="presOf" srcId="{00C70086-17F5-4964-A465-E3822D602F65}" destId="{F2586124-C775-49FA-BEA3-68637827389B}" srcOrd="0" destOrd="0" presId="urn:microsoft.com/office/officeart/2005/8/layout/hList1"/>
    <dgm:cxn modelId="{518A7EF1-6F31-4475-BF91-91FB89260EE7}" type="presParOf" srcId="{2E18EE54-26BD-49D3-BD42-139381CC4182}" destId="{20F8897E-1456-49F3-927B-CCFA2B2FD5E0}" srcOrd="0" destOrd="0" presId="urn:microsoft.com/office/officeart/2005/8/layout/hList1"/>
    <dgm:cxn modelId="{071B865D-BCF1-4FE5-8294-6E2ADA6ACD42}" type="presParOf" srcId="{20F8897E-1456-49F3-927B-CCFA2B2FD5E0}" destId="{A69D96E6-CEAF-40C1-9D35-EA7D9C320A64}" srcOrd="0" destOrd="0" presId="urn:microsoft.com/office/officeart/2005/8/layout/hList1"/>
    <dgm:cxn modelId="{DA568BBD-E1FA-4030-9D96-BD6D53E9723E}" type="presParOf" srcId="{20F8897E-1456-49F3-927B-CCFA2B2FD5E0}" destId="{F2586124-C775-49FA-BEA3-68637827389B}" srcOrd="1" destOrd="0" presId="urn:microsoft.com/office/officeart/2005/8/layout/hList1"/>
    <dgm:cxn modelId="{01749CEC-0228-4F5D-B6A3-1E4D992B85A5}" type="presParOf" srcId="{2E18EE54-26BD-49D3-BD42-139381CC4182}" destId="{EE29F8FA-18D5-4B1C-AEC9-38E3CE8438D2}" srcOrd="1" destOrd="0" presId="urn:microsoft.com/office/officeart/2005/8/layout/hList1"/>
    <dgm:cxn modelId="{888277FB-5B7C-4E02-B8AE-38C0C517D8D0}" type="presParOf" srcId="{2E18EE54-26BD-49D3-BD42-139381CC4182}" destId="{AF84EF1D-7E7A-4238-8941-6154912D8667}" srcOrd="2" destOrd="0" presId="urn:microsoft.com/office/officeart/2005/8/layout/hList1"/>
    <dgm:cxn modelId="{13482C1F-E787-4D23-9403-686C404E571E}" type="presParOf" srcId="{AF84EF1D-7E7A-4238-8941-6154912D8667}" destId="{7AF19FA0-64C8-4046-9747-5E3100E0A18A}" srcOrd="0" destOrd="0" presId="urn:microsoft.com/office/officeart/2005/8/layout/hList1"/>
    <dgm:cxn modelId="{CAEB6903-5CD0-40F9-A5C3-337AC6532D4C}" type="presParOf" srcId="{AF84EF1D-7E7A-4238-8941-6154912D8667}" destId="{93462A7C-7465-4316-A569-C2A41FCB58BA}" srcOrd="1" destOrd="0" presId="urn:microsoft.com/office/officeart/2005/8/layout/hList1"/>
    <dgm:cxn modelId="{B1EB3AF9-0C6B-48C1-A1CE-CB0DFCEE0043}" type="presParOf" srcId="{2E18EE54-26BD-49D3-BD42-139381CC4182}" destId="{FEAAD7C7-B990-4895-B743-C013ACCABA0C}" srcOrd="3" destOrd="0" presId="urn:microsoft.com/office/officeart/2005/8/layout/hList1"/>
    <dgm:cxn modelId="{58DC79A3-8859-4343-8C71-02D984B82AF8}" type="presParOf" srcId="{2E18EE54-26BD-49D3-BD42-139381CC4182}" destId="{4425E3D8-5E56-4DCA-9A6A-294052D721EA}" srcOrd="4" destOrd="0" presId="urn:microsoft.com/office/officeart/2005/8/layout/hList1"/>
    <dgm:cxn modelId="{87555B0B-410B-4CA9-9C00-F4DF920034CF}" type="presParOf" srcId="{4425E3D8-5E56-4DCA-9A6A-294052D721EA}" destId="{9C9BEFD4-6B18-4ADA-B2F7-E074A2378104}" srcOrd="0" destOrd="0" presId="urn:microsoft.com/office/officeart/2005/8/layout/hList1"/>
    <dgm:cxn modelId="{3FCC3EA1-E6F5-41CB-91FC-581A695DD15F}" type="presParOf" srcId="{4425E3D8-5E56-4DCA-9A6A-294052D721EA}" destId="{916391B3-B2B4-418B-8525-4417ED6F01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96E6-CEAF-40C1-9D35-EA7D9C320A64}">
      <dsp:nvSpPr>
        <dsp:cNvPr id="0" name=""/>
        <dsp:cNvSpPr/>
      </dsp:nvSpPr>
      <dsp:spPr>
        <a:xfrm>
          <a:off x="0" y="453364"/>
          <a:ext cx="2347573" cy="86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Preparation	</a:t>
          </a:r>
        </a:p>
      </dsp:txBody>
      <dsp:txXfrm>
        <a:off x="0" y="453364"/>
        <a:ext cx="2347573" cy="869327"/>
      </dsp:txXfrm>
    </dsp:sp>
    <dsp:sp modelId="{F2586124-C775-49FA-BEA3-68637827389B}">
      <dsp:nvSpPr>
        <dsp:cNvPr id="0" name=""/>
        <dsp:cNvSpPr/>
      </dsp:nvSpPr>
      <dsp:spPr>
        <a:xfrm>
          <a:off x="0" y="1320715"/>
          <a:ext cx="2347573" cy="1533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Analysis of requirements, current market offers and relevant standards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Build stakeholder group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Develop tender material</a:t>
          </a:r>
        </a:p>
      </dsp:txBody>
      <dsp:txXfrm>
        <a:off x="0" y="1320715"/>
        <a:ext cx="2347573" cy="1533612"/>
      </dsp:txXfrm>
    </dsp:sp>
    <dsp:sp modelId="{7AF19FA0-64C8-4046-9747-5E3100E0A18A}">
      <dsp:nvSpPr>
        <dsp:cNvPr id="0" name=""/>
        <dsp:cNvSpPr/>
      </dsp:nvSpPr>
      <dsp:spPr>
        <a:xfrm>
          <a:off x="2678641" y="442169"/>
          <a:ext cx="2347573" cy="86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Implementation	</a:t>
          </a:r>
        </a:p>
      </dsp:txBody>
      <dsp:txXfrm>
        <a:off x="2678641" y="442169"/>
        <a:ext cx="2347573" cy="869327"/>
      </dsp:txXfrm>
    </dsp:sp>
    <dsp:sp modelId="{93462A7C-7465-4316-A569-C2A41FCB58BA}">
      <dsp:nvSpPr>
        <dsp:cNvPr id="0" name=""/>
        <dsp:cNvSpPr/>
      </dsp:nvSpPr>
      <dsp:spPr>
        <a:xfrm>
          <a:off x="2678641" y="1308361"/>
          <a:ext cx="2347573" cy="152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2678641" y="1308361"/>
        <a:ext cx="2347573" cy="1529920"/>
      </dsp:txXfrm>
    </dsp:sp>
    <dsp:sp modelId="{9C9BEFD4-6B18-4ADA-B2F7-E074A2378104}">
      <dsp:nvSpPr>
        <dsp:cNvPr id="0" name=""/>
        <dsp:cNvSpPr/>
      </dsp:nvSpPr>
      <dsp:spPr>
        <a:xfrm>
          <a:off x="4966351" y="439653"/>
          <a:ext cx="2347573" cy="86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and sharing	</a:t>
          </a:r>
        </a:p>
      </dsp:txBody>
      <dsp:txXfrm>
        <a:off x="4966351" y="439653"/>
        <a:ext cx="2347573" cy="869327"/>
      </dsp:txXfrm>
    </dsp:sp>
    <dsp:sp modelId="{916391B3-B2B4-418B-8525-4417ED6F01B7}">
      <dsp:nvSpPr>
        <dsp:cNvPr id="0" name=""/>
        <dsp:cNvSpPr/>
      </dsp:nvSpPr>
      <dsp:spPr>
        <a:xfrm>
          <a:off x="4965952" y="1309945"/>
          <a:ext cx="2347573" cy="15695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6A111-221A-4F74-A436-892EB6D58E61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4BD18-9238-45B0-A735-683D0FF33C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3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</a:t>
            </a:r>
            <a:r>
              <a:rPr lang="en-GB" baseline="0" dirty="0"/>
              <a:t> organisations from 7 countries have proposed to work together to develop a cross-border joint procurement of innovative cloud services. This is an important change: never before have research organisations across Europe pooled their funds and resources to procure cloud services to support their scientific programmes. </a:t>
            </a:r>
          </a:p>
          <a:p>
            <a:endParaRPr lang="en-GB" baseline="0" dirty="0"/>
          </a:p>
          <a:p>
            <a:r>
              <a:rPr lang="en-GB" baseline="0" dirty="0" err="1"/>
              <a:t>eduGAIN</a:t>
            </a:r>
            <a:r>
              <a:rPr lang="en-GB" baseline="0" dirty="0"/>
              <a:t> federated identity mgmt. should include commercial identity providers taking into account multiple levels </a:t>
            </a:r>
            <a:r>
              <a:rPr lang="en-GB" baseline="0"/>
              <a:t>of assurance.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4BD18-9238-45B0-A735-683D0FF33CC5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36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9275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A4BD18-9238-45B0-A735-683D0FF33CC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6805-A0AB-4163-B434-87A39752BD3D}" type="slidenum">
              <a:rPr lang="en-GB" altLang="en-US" smtClean="0">
                <a:solidFill>
                  <a:prstClr val="black"/>
                </a:solidFill>
              </a:rPr>
              <a:pPr/>
              <a:t>4</a:t>
            </a:fld>
            <a:endParaRPr lang="en-GB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8" name="Rettangolo 7"/>
          <p:cNvSpPr/>
          <p:nvPr userDrawn="1"/>
        </p:nvSpPr>
        <p:spPr>
          <a:xfrm>
            <a:off x="1691680" y="6441766"/>
            <a:ext cx="6766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noProof="0" dirty="0"/>
              <a:t>Helix Nebula – The Science</a:t>
            </a:r>
            <a:r>
              <a:rPr lang="en-GB" sz="1200" baseline="0" noProof="0" dirty="0"/>
              <a:t> </a:t>
            </a:r>
            <a:r>
              <a:rPr lang="en-GB" sz="1200" noProof="0" dirty="0"/>
              <a:t>Cloud</a:t>
            </a:r>
            <a:r>
              <a:rPr lang="en-GB" sz="1200" dirty="0"/>
              <a:t> with Grant Agreement 687614 is a Pre-Commercial Procurement Action funded by H2020 Framework Programme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91" y="6339510"/>
            <a:ext cx="736609" cy="50826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82645"/>
            <a:ext cx="2133600" cy="365125"/>
          </a:xfrm>
        </p:spPr>
        <p:txBody>
          <a:bodyPr/>
          <a:lstStyle/>
          <a:p>
            <a:fld id="{0F0F88DA-B262-4CA1-BE05-197AB861A678}" type="datetime1">
              <a:rPr lang="it-IT" smtClean="0"/>
              <a:t>12/02/18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424A-4BA0-4F71-89C6-584F260DA553}" type="datetime1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B4ED-D89C-4F44-A09A-F1211A265225}" type="datetime1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6BE9-086C-4B73-897D-A9174A1141BC}" type="datetime1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BF9-DB79-45D4-836D-430634829806}" type="datetime1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FDD2-6814-437D-896A-6124CDF05CEE}" type="datetime1">
              <a:rPr lang="it-IT" smtClean="0"/>
              <a:t>12/02/18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26AA-00D5-4FA2-A1A3-82F970004E9D}" type="datetime1">
              <a:rPr lang="it-IT" smtClean="0"/>
              <a:t>12/02/18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BC9C-9902-4694-953D-62941AF0C264}" type="datetime1">
              <a:rPr lang="it-IT" smtClean="0"/>
              <a:t>12/02/18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5916-F711-4DDF-A7FD-D7356F2C91B9}" type="datetime1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5882-692B-4730-8C29-39891E615118}" type="datetime1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Kλικ για επεξεργασία του τίτλου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31B37-3C88-4B2C-BF37-F255BAB7C2F1}" type="datetime1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F184-3B2B-4964-9C67-307F6FF6270D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457200" rtl="0" eaLnBrk="1" fontAlgn="base" latinLnBrk="0" hangingPunct="1">
        <a:spcBef>
          <a:spcPct val="0"/>
        </a:spcBef>
        <a:spcAft>
          <a:spcPct val="0"/>
        </a:spcAft>
        <a:buNone/>
        <a:defRPr lang="it-IT" sz="4400" kern="1200" dirty="0" smtClean="0">
          <a:solidFill>
            <a:srgbClr val="2768AE"/>
          </a:solidFill>
          <a:latin typeface="+mj-lt"/>
          <a:ea typeface="ＭＳ Ｐゴシック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lang="en-US" sz="3200" kern="1200" dirty="0" smtClean="0">
          <a:solidFill>
            <a:srgbClr val="5D5D5D"/>
          </a:solidFill>
          <a:latin typeface="+mn-lt"/>
          <a:ea typeface="ＭＳ Ｐゴシック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4"/>
        </a:buBlip>
        <a:defRPr lang="en-US" sz="2800" kern="1200" dirty="0" smtClean="0">
          <a:solidFill>
            <a:srgbClr val="5D5D5D"/>
          </a:solidFill>
          <a:latin typeface="+mn-lt"/>
          <a:ea typeface="ＭＳ Ｐゴシック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lang="en-US" sz="2400" kern="1200" dirty="0" smtClean="0">
          <a:solidFill>
            <a:srgbClr val="5D5D5D"/>
          </a:solidFill>
          <a:latin typeface="+mn-lt"/>
          <a:ea typeface="ＭＳ Ｐゴシック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lang="en-US" sz="2000" kern="1200" dirty="0" smtClean="0">
          <a:solidFill>
            <a:srgbClr val="5D5D5D"/>
          </a:solidFill>
          <a:latin typeface="+mn-lt"/>
          <a:ea typeface="ＭＳ Ｐゴシック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lang="it-IT" sz="2000" kern="1200" dirty="0" smtClean="0">
          <a:solidFill>
            <a:srgbClr val="5D5D5D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cgdm.web.cern.ch/dynafed-dynamic-federation-project)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HNSciCloud</a:t>
            </a:r>
            <a:r>
              <a:rPr lang="en-GB" dirty="0"/>
              <a:t>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GDB 14.02.2018</a:t>
            </a:r>
          </a:p>
          <a:p>
            <a:r>
              <a:rPr lang="en-GB" dirty="0"/>
              <a:t>Ben Jones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12/02/18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789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6ACA-8323-8245-8A59-A24BB820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Vendors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436779-9AE5-CF43-817C-59CC88211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668909"/>
              </p:ext>
            </p:extLst>
          </p:nvPr>
        </p:nvGraphicFramePr>
        <p:xfrm>
          <a:off x="457200" y="1600200"/>
          <a:ext cx="8229600" cy="375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8274150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4665117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004143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2877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T-Systems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RHEA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4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Cloud (previously “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softlayer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 and ”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bluemix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T-Systems 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Multi Cloud</a:t>
                      </a:r>
                      <a:br>
                        <a:rPr lang="en-US" b="1" dirty="0"/>
                      </a:br>
                      <a:br>
                        <a:rPr lang="en-US" b="1" dirty="0"/>
                      </a:br>
                      <a:r>
                        <a:rPr lang="en-US" b="1" dirty="0"/>
                        <a:t>OTC, </a:t>
                      </a:r>
                      <a:r>
                        <a:rPr lang="en-US" b="1" dirty="0" err="1"/>
                        <a:t>Exoscale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Advania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Spectrum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2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”HFM”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HnSciCloud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Frontend Manager SAML integration with IBM Identity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SAML/ECP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  <a:r>
                        <a:rPr lang="en-US" dirty="0" err="1"/>
                        <a:t>Keycloak</a:t>
                      </a:r>
                      <a:r>
                        <a:rPr lang="en-US" dirty="0"/>
                        <a:t> / SAML bridge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GEANT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4589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CAC-0B63-4346-A4CC-8C1D62E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FDC44-AAF5-C142-AB02-B38CB04D48F1}"/>
              </a:ext>
            </a:extLst>
          </p:cNvPr>
          <p:cNvSpPr txBox="1"/>
          <p:nvPr/>
        </p:nvSpPr>
        <p:spPr>
          <a:xfrm>
            <a:off x="827584" y="5490329"/>
            <a:ext cx="7599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 of </a:t>
            </a:r>
            <a:r>
              <a:rPr lang="en-US" dirty="0" err="1"/>
              <a:t>Advania</a:t>
            </a:r>
            <a:r>
              <a:rPr lang="en-US" dirty="0"/>
              <a:t> to help solidify the multi-cloud offering. </a:t>
            </a:r>
            <a:r>
              <a:rPr lang="en-US" dirty="0" err="1"/>
              <a:t>Advania</a:t>
            </a:r>
            <a:r>
              <a:rPr lang="en-US" dirty="0"/>
              <a:t> have DC a</a:t>
            </a:r>
            <a:br>
              <a:rPr lang="en-US" dirty="0"/>
            </a:br>
            <a:r>
              <a:rPr lang="en-US" dirty="0"/>
              <a:t>based in Iceland, and apparently have additional HPC resources.</a:t>
            </a:r>
          </a:p>
        </p:txBody>
      </p:sp>
    </p:spTree>
    <p:extLst>
      <p:ext uri="{BB962C8B-B14F-4D97-AF65-F5344CB8AC3E}">
        <p14:creationId xmlns:p14="http://schemas.microsoft.com/office/powerpoint/2010/main" val="83168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6ACA-8323-8245-8A59-A24BB820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Vendors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436779-9AE5-CF43-817C-59CC88211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769072"/>
              </p:ext>
            </p:extLst>
          </p:nvPr>
        </p:nvGraphicFramePr>
        <p:xfrm>
          <a:off x="457200" y="1600200"/>
          <a:ext cx="8229600" cy="375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8274150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4665117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004143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2877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T-Systems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RHEA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4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Cloud (previously “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softlayer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 and ”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bluemix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T-Systems 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Cloud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OTC, </a:t>
                      </a:r>
                      <a:r>
                        <a:rPr lang="en-US" dirty="0" err="1"/>
                        <a:t>Exoscale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Advania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Spectrum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 Data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 Data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2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”HFM”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HnSciCloud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Frontend Manager SAML integration with IBM Identity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SAML/ECP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  <a:r>
                        <a:rPr lang="en-US" dirty="0" err="1"/>
                        <a:t>Keycloak</a:t>
                      </a:r>
                      <a:r>
                        <a:rPr lang="en-US" dirty="0"/>
                        <a:t> / SAML bridge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GEANT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94561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CAC-0B63-4346-A4CC-8C1D62E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0E931-63BD-3C4C-9991-BA49BFB36B0D}"/>
              </a:ext>
            </a:extLst>
          </p:cNvPr>
          <p:cNvSpPr txBox="1"/>
          <p:nvPr/>
        </p:nvSpPr>
        <p:spPr>
          <a:xfrm>
            <a:off x="899592" y="5589240"/>
            <a:ext cx="657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selected vendors use One Data for the data transparency layer </a:t>
            </a:r>
          </a:p>
        </p:txBody>
      </p:sp>
    </p:spTree>
    <p:extLst>
      <p:ext uri="{BB962C8B-B14F-4D97-AF65-F5344CB8AC3E}">
        <p14:creationId xmlns:p14="http://schemas.microsoft.com/office/powerpoint/2010/main" val="141339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EB1A-3DCE-654C-A2A0-7F41DB95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E5C4-CCBC-BB46-A935-BE962E76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Value add of RHEA solution is the </a:t>
            </a:r>
            <a:r>
              <a:rPr lang="en-US" dirty="0" err="1"/>
              <a:t>Nuvla</a:t>
            </a:r>
            <a:r>
              <a:rPr lang="en-US" dirty="0"/>
              <a:t> / Slipstream API to abstract multiple clouds</a:t>
            </a:r>
          </a:p>
          <a:p>
            <a:r>
              <a:rPr lang="en-US" dirty="0"/>
              <a:t>In testing phase many members of Buyers Group used cloud tenancies directly </a:t>
            </a:r>
          </a:p>
          <a:p>
            <a:pPr lvl="1"/>
            <a:r>
              <a:rPr lang="en-US" dirty="0"/>
              <a:t>Addition of </a:t>
            </a:r>
            <a:r>
              <a:rPr lang="en-US" dirty="0" err="1"/>
              <a:t>Advania</a:t>
            </a:r>
            <a:r>
              <a:rPr lang="en-US" dirty="0"/>
              <a:t> to help show benefits of multi cloud approach</a:t>
            </a:r>
          </a:p>
          <a:p>
            <a:r>
              <a:rPr lang="en-US" dirty="0"/>
              <a:t>Current GEANT rules mean commercial &lt;-&gt; commercial traffic not allowed over VRF (</a:t>
            </a:r>
            <a:r>
              <a:rPr lang="en-US" dirty="0" err="1"/>
              <a:t>ie</a:t>
            </a:r>
            <a:r>
              <a:rPr lang="en-US" dirty="0"/>
              <a:t> OTC &lt;-&gt; </a:t>
            </a:r>
            <a:r>
              <a:rPr lang="en-US" dirty="0" err="1"/>
              <a:t>Exoscale</a:t>
            </a:r>
            <a:endParaRPr lang="en-US" dirty="0"/>
          </a:p>
          <a:p>
            <a:r>
              <a:rPr lang="en-US" dirty="0"/>
              <a:t>Other options to abstract cloud (</a:t>
            </a:r>
            <a:r>
              <a:rPr lang="en-US" dirty="0" err="1"/>
              <a:t>ie</a:t>
            </a:r>
            <a:r>
              <a:rPr lang="en-US" dirty="0"/>
              <a:t> container engines)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8572-8B37-B64C-8B5E-4DA2CDAA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28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9D97-2305-0646-BA27-9D13FD6F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Data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7A41-0EEC-3C41-97BC-961E2242E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Testing of One Data (carried out by Daniele Spiga from INFN) has shown there are some performance challenges to address</a:t>
            </a:r>
          </a:p>
          <a:p>
            <a:r>
              <a:rPr lang="en-US" dirty="0"/>
              <a:t>Could not scale beyond 50 parallel client processes to One Data Provider at target cloud</a:t>
            </a:r>
          </a:p>
          <a:p>
            <a:r>
              <a:rPr lang="en-US" dirty="0"/>
              <a:t>Higher scale reported by developers</a:t>
            </a:r>
          </a:p>
          <a:p>
            <a:pPr lvl="1"/>
            <a:r>
              <a:rPr lang="en-US" dirty="0"/>
              <a:t>Possible usage pattern of Docker triggers the issues</a:t>
            </a:r>
          </a:p>
          <a:p>
            <a:r>
              <a:rPr lang="en-US" dirty="0"/>
              <a:t>Developers and Cloud providers engaged to resolve issue in next phase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BECC3-55F8-4149-8A11-04BC467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79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971600" y="1472594"/>
            <a:ext cx="2836642" cy="345638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3851920" y="1472594"/>
            <a:ext cx="5112568" cy="3456384"/>
          </a:xfrm>
          <a:prstGeom prst="roundRect">
            <a:avLst/>
          </a:prstGeom>
          <a:solidFill>
            <a:schemeClr val="accent3">
              <a:lumMod val="7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Line Callout 2 40"/>
          <p:cNvSpPr/>
          <p:nvPr/>
        </p:nvSpPr>
        <p:spPr>
          <a:xfrm>
            <a:off x="8180007" y="5714147"/>
            <a:ext cx="730899" cy="328645"/>
          </a:xfrm>
          <a:prstGeom prst="borderCallout2">
            <a:avLst>
              <a:gd name="adj1" fmla="val 6656"/>
              <a:gd name="adj2" fmla="val 97824"/>
              <a:gd name="adj3" fmla="val 14750"/>
              <a:gd name="adj4" fmla="val 81690"/>
              <a:gd name="adj5" fmla="val 21667"/>
              <a:gd name="adj6" fmla="val 854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Dec’18</a:t>
            </a:r>
          </a:p>
        </p:txBody>
      </p:sp>
      <p:sp>
        <p:nvSpPr>
          <p:cNvPr id="42" name="Line Callout 2 41"/>
          <p:cNvSpPr/>
          <p:nvPr/>
        </p:nvSpPr>
        <p:spPr>
          <a:xfrm>
            <a:off x="3884297" y="5661808"/>
            <a:ext cx="730899" cy="328645"/>
          </a:xfrm>
          <a:prstGeom prst="borderCallout2">
            <a:avLst>
              <a:gd name="adj1" fmla="val 6656"/>
              <a:gd name="adj2" fmla="val 97824"/>
              <a:gd name="adj3" fmla="val 14750"/>
              <a:gd name="adj4" fmla="val 81690"/>
              <a:gd name="adj5" fmla="val 21667"/>
              <a:gd name="adj6" fmla="val 854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Feb’18</a:t>
            </a:r>
          </a:p>
        </p:txBody>
      </p:sp>
      <p:sp>
        <p:nvSpPr>
          <p:cNvPr id="43" name="Line Callout 2 42"/>
          <p:cNvSpPr/>
          <p:nvPr/>
        </p:nvSpPr>
        <p:spPr>
          <a:xfrm>
            <a:off x="3113051" y="5661807"/>
            <a:ext cx="730899" cy="328645"/>
          </a:xfrm>
          <a:prstGeom prst="borderCallout2">
            <a:avLst>
              <a:gd name="adj1" fmla="val 6656"/>
              <a:gd name="adj2" fmla="val 97824"/>
              <a:gd name="adj3" fmla="val 14750"/>
              <a:gd name="adj4" fmla="val 81690"/>
              <a:gd name="adj5" fmla="val 21667"/>
              <a:gd name="adj6" fmla="val 854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Dec’17</a:t>
            </a:r>
          </a:p>
        </p:txBody>
      </p:sp>
      <p:sp>
        <p:nvSpPr>
          <p:cNvPr id="44" name="Line Callout 2 43"/>
          <p:cNvSpPr/>
          <p:nvPr/>
        </p:nvSpPr>
        <p:spPr>
          <a:xfrm>
            <a:off x="1178411" y="5661806"/>
            <a:ext cx="730899" cy="328645"/>
          </a:xfrm>
          <a:prstGeom prst="borderCallout2">
            <a:avLst>
              <a:gd name="adj1" fmla="val 6656"/>
              <a:gd name="adj2" fmla="val 97824"/>
              <a:gd name="adj3" fmla="val 14750"/>
              <a:gd name="adj4" fmla="val 81690"/>
              <a:gd name="adj5" fmla="val 21667"/>
              <a:gd name="adj6" fmla="val 854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Jun’17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04" y="6872"/>
            <a:ext cx="8229600" cy="882388"/>
          </a:xfrm>
        </p:spPr>
        <p:txBody>
          <a:bodyPr>
            <a:normAutofit/>
          </a:bodyPr>
          <a:lstStyle/>
          <a:p>
            <a:r>
              <a:rPr lang="en-GB" sz="3600" b="1" dirty="0"/>
              <a:t> Access to cloud service capacity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Bob Jones, CERN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4CF184-3B2B-4964-9C67-307F6FF6270D}" type="slidenum">
              <a:rPr kumimoji="0" lang="it-IT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4677138"/>
            <a:ext cx="1008112" cy="4571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875" y="4533299"/>
            <a:ext cx="720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100/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10TB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25" y="3911931"/>
            <a:ext cx="847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2k/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200TB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3073" y="4074786"/>
            <a:ext cx="496719" cy="648072"/>
          </a:xfrm>
          <a:prstGeom prst="rect">
            <a:avLst/>
          </a:prstGeom>
          <a:solidFill>
            <a:srgbClr val="99000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433" y="3408099"/>
            <a:ext cx="83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3.5k/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350TB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7129" y="3714746"/>
            <a:ext cx="1008112" cy="1008112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95936" y="3699980"/>
            <a:ext cx="1296144" cy="1008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92080" y="3123916"/>
            <a:ext cx="1046516" cy="15841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749" y="2840746"/>
            <a:ext cx="80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5k/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500TB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0192" y="1534698"/>
            <a:ext cx="2316156" cy="31782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459" y="1400586"/>
            <a:ext cx="75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10k/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1PB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3645" y="5003884"/>
            <a:ext cx="109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Arial" pitchFamily="34" charset="0"/>
                <a:ea typeface="ヒラギノ角ゴ Pro W3"/>
              </a:rPr>
              <a:t>10Gbps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8073" y="4999610"/>
            <a:ext cx="129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Arial" pitchFamily="34" charset="0"/>
                <a:ea typeface="ヒラギノ角ゴ Pro W3"/>
              </a:rPr>
              <a:t>40Gbps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3585" y="4119624"/>
            <a:ext cx="1301056" cy="584775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ヒラギノ角ゴ Pro W3"/>
              </a:rPr>
              <a:t>Functional Testing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67944" y="4069672"/>
            <a:ext cx="130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ヒラギノ角ゴ Pro W3"/>
              </a:rPr>
              <a:t>Scalability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4107" y="4061546"/>
            <a:ext cx="207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ヒラギノ角ゴ Pro W3"/>
              </a:rPr>
              <a:t>End User Access</a:t>
            </a:r>
          </a:p>
        </p:txBody>
      </p:sp>
      <p:sp>
        <p:nvSpPr>
          <p:cNvPr id="27" name="Flowchart: Decision 26"/>
          <p:cNvSpPr/>
          <p:nvPr/>
        </p:nvSpPr>
        <p:spPr>
          <a:xfrm>
            <a:off x="2145695" y="4721072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2660920" y="4729186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lowchart: Decision 28"/>
          <p:cNvSpPr/>
          <p:nvPr/>
        </p:nvSpPr>
        <p:spPr>
          <a:xfrm>
            <a:off x="3660283" y="4706852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lowchart: Decision 29"/>
          <p:cNvSpPr/>
          <p:nvPr/>
        </p:nvSpPr>
        <p:spPr>
          <a:xfrm>
            <a:off x="5242588" y="4746335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lowchart: Decision 30"/>
          <p:cNvSpPr/>
          <p:nvPr/>
        </p:nvSpPr>
        <p:spPr>
          <a:xfrm>
            <a:off x="6258493" y="4732414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lowchart: Decision 31"/>
          <p:cNvSpPr/>
          <p:nvPr/>
        </p:nvSpPr>
        <p:spPr>
          <a:xfrm>
            <a:off x="8554617" y="4712954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lowchart: Decision 32"/>
          <p:cNvSpPr/>
          <p:nvPr/>
        </p:nvSpPr>
        <p:spPr>
          <a:xfrm>
            <a:off x="7539397" y="4702849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lowchart: Decision 33"/>
          <p:cNvSpPr/>
          <p:nvPr/>
        </p:nvSpPr>
        <p:spPr>
          <a:xfrm>
            <a:off x="3984547" y="4712954"/>
            <a:ext cx="83397" cy="28803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3905960" y="2003737"/>
            <a:ext cx="201944" cy="16353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4020304" y="1965494"/>
            <a:ext cx="1125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prstClr val="black"/>
                </a:solidFill>
              </a:rPr>
              <a:t>We are here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62152" y="5310221"/>
            <a:ext cx="98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Cores/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/>
              </a:rPr>
              <a:t>Storage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25985" y="1541280"/>
            <a:ext cx="129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2 Pilots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59990" y="1546847"/>
            <a:ext cx="253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3 Prototypes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3474863" y="4890627"/>
            <a:ext cx="944778" cy="63658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Call-off Dec’17</a:t>
            </a:r>
          </a:p>
        </p:txBody>
      </p:sp>
      <p:sp>
        <p:nvSpPr>
          <p:cNvPr id="50" name="Line Callout 2 49">
            <a:extLst>
              <a:ext uri="{FF2B5EF4-FFF2-40B4-BE49-F238E27FC236}">
                <a16:creationId xmlns:a16="http://schemas.microsoft.com/office/drawing/2014/main" id="{BA5CCC83-2634-1F40-994A-F7677FBB6996}"/>
              </a:ext>
            </a:extLst>
          </p:cNvPr>
          <p:cNvSpPr/>
          <p:nvPr/>
        </p:nvSpPr>
        <p:spPr>
          <a:xfrm>
            <a:off x="6300191" y="5409900"/>
            <a:ext cx="2293510" cy="251348"/>
          </a:xfrm>
          <a:prstGeom prst="borderCallout2">
            <a:avLst>
              <a:gd name="adj1" fmla="val -11842"/>
              <a:gd name="adj2" fmla="val 99851"/>
              <a:gd name="adj3" fmla="val -59243"/>
              <a:gd name="adj4" fmla="val 49930"/>
              <a:gd name="adj5" fmla="val -9163"/>
              <a:gd name="adj6" fmla="val 170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WP6</a:t>
            </a:r>
          </a:p>
        </p:txBody>
      </p:sp>
    </p:spTree>
    <p:extLst>
      <p:ext uri="{BB962C8B-B14F-4D97-AF65-F5344CB8AC3E}">
        <p14:creationId xmlns:p14="http://schemas.microsoft.com/office/powerpoint/2010/main" val="1721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3882-5944-E64E-92A8-687EFCE1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1FEA-BB24-8E4D-B0B1-0C7864A4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suite expanded, all members of Buyers Group testing</a:t>
            </a:r>
          </a:p>
          <a:p>
            <a:r>
              <a:rPr lang="en-US" dirty="0"/>
              <a:t>Stress of One Data solution</a:t>
            </a:r>
          </a:p>
          <a:p>
            <a:pPr lvl="1"/>
            <a:r>
              <a:rPr lang="en-US" dirty="0"/>
              <a:t>Completion of Data Transparency tests from prototype phase</a:t>
            </a:r>
          </a:p>
          <a:p>
            <a:r>
              <a:rPr lang="en-US" dirty="0"/>
              <a:t>Focus on large scale, to test suitability of solution</a:t>
            </a:r>
          </a:p>
          <a:p>
            <a:pPr lvl="1"/>
            <a:r>
              <a:rPr lang="en-US" dirty="0"/>
              <a:t>Deployment of real workloads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558F7-52D7-C845-9561-960EB74D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86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8DF-DFCD-9248-BEB5-6D3F6436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27384"/>
            <a:ext cx="7509520" cy="1143000"/>
          </a:xfrm>
        </p:spPr>
        <p:txBody>
          <a:bodyPr/>
          <a:lstStyle/>
          <a:p>
            <a:r>
              <a:rPr lang="en-US" dirty="0"/>
              <a:t>CERN Tests – Pilot Phase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BF4F-5831-914E-9B6F-6A632475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7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CERN Batch Service</a:t>
            </a:r>
          </a:p>
          <a:p>
            <a:pPr lvl="1"/>
            <a:r>
              <a:rPr lang="en-US" dirty="0"/>
              <a:t>Deployments from </a:t>
            </a:r>
            <a:r>
              <a:rPr lang="en-US" b="1" dirty="0"/>
              <a:t>all</a:t>
            </a:r>
            <a:r>
              <a:rPr lang="en-US" dirty="0"/>
              <a:t> the LHC experiments </a:t>
            </a:r>
          </a:p>
          <a:p>
            <a:pPr lvl="2"/>
            <a:r>
              <a:rPr lang="en-US" dirty="0"/>
              <a:t>Start with simulation, MC, RECO, then more intensive I/O, controlled analysis, ML workloads, Analysis trains…</a:t>
            </a:r>
          </a:p>
          <a:p>
            <a:pPr lvl="1"/>
            <a:r>
              <a:rPr lang="en-US" dirty="0"/>
              <a:t>Scale tests on federation of multiple container clusters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Data transfer speed tests and use of the data once transferred</a:t>
            </a:r>
          </a:p>
          <a:p>
            <a:pPr lvl="1"/>
            <a:r>
              <a:rPr lang="en-US" dirty="0"/>
              <a:t>Possible deployment of </a:t>
            </a:r>
            <a:r>
              <a:rPr lang="en-US" dirty="0" err="1"/>
              <a:t>Dynafed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http://lcgdm.web.cern.ch/dynafed-dynamic-federation-project)</a:t>
            </a:r>
            <a:r>
              <a:rPr lang="en-US" dirty="0"/>
              <a:t> on S3 (</a:t>
            </a:r>
            <a:r>
              <a:rPr lang="en-US" i="1" dirty="0"/>
              <a:t>maybe of interest to INFN &amp; STFC?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Dockerised stack of services (EOS+CERNBOX+SWAN)</a:t>
            </a:r>
          </a:p>
          <a:p>
            <a:pPr lvl="1"/>
            <a:r>
              <a:rPr lang="en-US" dirty="0"/>
              <a:t>Potentially, Spark based HEP analysis (</a:t>
            </a:r>
            <a:r>
              <a:rPr lang="en-US" i="1" dirty="0"/>
              <a:t>TOTEM experiment</a:t>
            </a:r>
            <a:r>
              <a:rPr lang="en-US" dirty="0"/>
              <a:t>)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Submission of jobs to be treated as malicious and test the monitoring, identification, traceability, logs, forensics evidence collection, etc.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PerfSONAR @40Gbps (</a:t>
            </a:r>
            <a:r>
              <a:rPr lang="en-US" i="1" dirty="0"/>
              <a:t>pending arrival of procured networking h/w @ CERN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LHCb network-intensive workloads</a:t>
            </a:r>
          </a:p>
          <a:p>
            <a:r>
              <a:rPr lang="en-US" dirty="0">
                <a:solidFill>
                  <a:srgbClr val="FF0000"/>
                </a:solidFill>
              </a:rPr>
              <a:t>GPUs</a:t>
            </a:r>
            <a:r>
              <a:rPr lang="en-US" dirty="0"/>
              <a:t> (Machine Learning)</a:t>
            </a:r>
          </a:p>
          <a:p>
            <a:pPr lvl="1"/>
            <a:r>
              <a:rPr lang="en-GB" dirty="0"/>
              <a:t>Distributed GAN training benchmarking for fast detector simulation</a:t>
            </a:r>
          </a:p>
          <a:p>
            <a:pPr lvl="1"/>
            <a:r>
              <a:rPr lang="en-US" dirty="0"/>
              <a:t>Deep Neural Networks and Conformal Prediction in Medical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9856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EAAF-BE13-8947-9514-201FAB88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44624"/>
            <a:ext cx="7643192" cy="836711"/>
          </a:xfrm>
        </p:spPr>
        <p:txBody>
          <a:bodyPr/>
          <a:lstStyle/>
          <a:p>
            <a:r>
              <a:rPr lang="en-US" dirty="0"/>
              <a:t>CERN: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5943-8A88-8E40-B5A2-162E29414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07" y="881335"/>
            <a:ext cx="8229600" cy="59766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the WLCG Experiments will deploy workloads on the HNSciCloud Pilots</a:t>
            </a:r>
          </a:p>
          <a:p>
            <a:pPr lvl="1"/>
            <a:r>
              <a:rPr lang="en-US" dirty="0"/>
              <a:t>Staged approach over the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ramp-up periods</a:t>
            </a:r>
          </a:p>
          <a:p>
            <a:pPr lvl="2"/>
            <a:r>
              <a:rPr lang="en-US" dirty="0"/>
              <a:t>Progressively more I/O intensive workloads will be deployed</a:t>
            </a:r>
          </a:p>
          <a:p>
            <a:pPr lvl="1"/>
            <a:r>
              <a:rPr lang="en-US" dirty="0"/>
              <a:t>Deployments progress to the next step if successful in the current one</a:t>
            </a:r>
          </a:p>
          <a:p>
            <a:pPr lvl="1"/>
            <a:r>
              <a:rPr lang="en-US" dirty="0"/>
              <a:t>Schedule will be weekly based</a:t>
            </a:r>
          </a:p>
          <a:p>
            <a:pPr lvl="2"/>
            <a:r>
              <a:rPr lang="en-US" dirty="0"/>
              <a:t>In case of deployment difficulties, other available workloads can be scheduled</a:t>
            </a:r>
          </a:p>
          <a:p>
            <a:r>
              <a:rPr lang="en-US" dirty="0"/>
              <a:t>Deployments will happen across the 2 pilots</a:t>
            </a:r>
          </a:p>
          <a:p>
            <a:r>
              <a:rPr lang="en-US" dirty="0"/>
              <a:t>Compute and Storage resources</a:t>
            </a:r>
          </a:p>
          <a:p>
            <a:pPr lvl="1"/>
            <a:r>
              <a:rPr lang="en-US" dirty="0"/>
              <a:t>As many as possible</a:t>
            </a:r>
          </a:p>
          <a:p>
            <a:pPr lvl="1"/>
            <a:r>
              <a:rPr lang="en-US" dirty="0"/>
              <a:t>Minimum will be provided to ensure the deployments have relevant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GPUs</a:t>
            </a:r>
            <a:r>
              <a:rPr lang="en-US" dirty="0"/>
              <a:t>: ideally </a:t>
            </a:r>
            <a:r>
              <a:rPr lang="en-US" dirty="0">
                <a:solidFill>
                  <a:srgbClr val="FF0000"/>
                </a:solidFill>
              </a:rPr>
              <a:t>tens to hundreds </a:t>
            </a:r>
            <a:r>
              <a:rPr lang="en-US" dirty="0"/>
              <a:t>of nodes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8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CA85BE-0CC5-3C46-A937-D6BBBF69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CA4E9-C4F0-ED4D-8BB5-A4DA51A74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180F0-E9D1-B247-937B-94E4B8B6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417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0284" y="1619958"/>
            <a:ext cx="3452156" cy="418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69" y="930857"/>
            <a:ext cx="8147248" cy="437348"/>
          </a:xfrm>
        </p:spPr>
        <p:txBody>
          <a:bodyPr>
            <a:noAutofit/>
          </a:bodyPr>
          <a:lstStyle/>
          <a:p>
            <a:r>
              <a:rPr lang="en-GB" sz="2400" b="1" dirty="0"/>
              <a:t>Helix Nebula Science Cloud Joint Pre-Commercial Procurement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91733" y="2878765"/>
            <a:ext cx="2093119" cy="1867310"/>
            <a:chOff x="5176877" y="2659136"/>
            <a:chExt cx="2790825" cy="248974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522" y="2659136"/>
              <a:ext cx="709454" cy="192443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176877" y="2928907"/>
              <a:ext cx="2790825" cy="2219976"/>
              <a:chOff x="3157834" y="2906683"/>
              <a:chExt cx="2790825" cy="221997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79912" y="2906683"/>
                <a:ext cx="743599" cy="234285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3157834" y="2924944"/>
                <a:ext cx="2790825" cy="2201715"/>
                <a:chOff x="3157834" y="2924944"/>
                <a:chExt cx="2790825" cy="2201715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05512" y="2924944"/>
                  <a:ext cx="1843147" cy="2201715"/>
                  <a:chOff x="4105512" y="2924944"/>
                  <a:chExt cx="1843147" cy="2201715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05512" y="3957851"/>
                    <a:ext cx="673818" cy="549694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856665" y="2924944"/>
                    <a:ext cx="1091994" cy="2201715"/>
                    <a:chOff x="4856665" y="2924944"/>
                    <a:chExt cx="1091994" cy="2201715"/>
                  </a:xfrm>
                </p:grpSpPr>
                <p:pic>
                  <p:nvPicPr>
                    <p:cNvPr id="8" name="Picture 7" descr="C:\Users\RAMSAGHR\AppData\Local\Microsoft\Windows\Temporary Internet Files\Content.IE5\QGV9AXE3\LogoCERN.gif"/>
                    <p:cNvPicPr/>
                    <p:nvPr/>
                  </p:nvPicPr>
                  <p:blipFill>
                    <a:blip r:embed="rId7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04048" y="3985022"/>
                      <a:ext cx="360040" cy="360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8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83071" y="4678564"/>
                      <a:ext cx="451143" cy="44809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0" name="Group 19"/>
                    <p:cNvGrpSpPr/>
                    <p:nvPr/>
                  </p:nvGrpSpPr>
                  <p:grpSpPr>
                    <a:xfrm>
                      <a:off x="4856665" y="2924944"/>
                      <a:ext cx="1091994" cy="1008112"/>
                      <a:chOff x="4856665" y="2924944"/>
                      <a:chExt cx="1091994" cy="1008112"/>
                    </a:xfrm>
                  </p:grpSpPr>
                  <p:pic>
                    <p:nvPicPr>
                      <p:cNvPr id="10" name="Picture 9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12911" y="2924944"/>
                        <a:ext cx="535748" cy="52392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281812" y="3585545"/>
                        <a:ext cx="658340" cy="34751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856665" y="2977662"/>
                        <a:ext cx="556246" cy="209246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7834" y="4879926"/>
                  <a:ext cx="896456" cy="19623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Bob Jones, CERN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528" y="1605529"/>
            <a:ext cx="4678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Procurers: CERN, CNRS, DESY, EMBL-EBI, ESRF, IFAE, INFN, KIT, STFC, </a:t>
            </a:r>
            <a:r>
              <a:rPr lang="en-GB" dirty="0" err="1">
                <a:solidFill>
                  <a:prstClr val="black"/>
                </a:solidFill>
              </a:rPr>
              <a:t>SURFSara</a:t>
            </a:r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Experts: Trust-IT &amp; EGI.eu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The group of procurers have committed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Procurement funds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Manpower for testing/evaluation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Use-cases with applications &amp;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In-house IT resources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Resulting services will be made available to end-users from many research communities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Co-funded via H2020 Grant Agreement 687614</a:t>
            </a:r>
          </a:p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6701" y="5619851"/>
            <a:ext cx="345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prstClr val="black"/>
                </a:solidFill>
              </a:rPr>
              <a:t>Total procurement budget &gt;5.3M€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373" y="4210901"/>
            <a:ext cx="201907" cy="2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3"/>
            <a:ext cx="8229600" cy="701134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What is being procured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01" y="855054"/>
            <a:ext cx="8012017" cy="514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dirty="0"/>
              <a:t>A hybrid cloud platform for the European research community</a:t>
            </a:r>
          </a:p>
          <a:p>
            <a:pPr marL="0" indent="0" algn="ctr">
              <a:buNone/>
            </a:pPr>
            <a:br>
              <a:rPr lang="en-GB" sz="2400" dirty="0"/>
            </a:b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CF184-3B2B-4964-9C67-307F6FF6270D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89809" y="2924209"/>
            <a:ext cx="6964382" cy="2242411"/>
            <a:chOff x="1115616" y="4431989"/>
            <a:chExt cx="6964382" cy="2242411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1941" y="4431989"/>
              <a:ext cx="5784891" cy="2237371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1115616" y="5728868"/>
              <a:ext cx="1113514" cy="693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HNSciCloud</a:t>
              </a:r>
              <a:b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PCP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879474" y="5473876"/>
              <a:ext cx="209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Source: </a:t>
              </a:r>
              <a:r>
                <a:rPr kumimoji="0" lang="en-GB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CloudComputing</a:t>
              </a: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for </a:t>
              </a:r>
              <a:r>
                <a:rPr kumimoji="0" lang="en-GB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Govies</a:t>
              </a: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DLT Solutions,</a:t>
              </a:r>
              <a:b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David </a:t>
              </a:r>
              <a:r>
                <a:rPr kumimoji="0" lang="en-GB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Blankenhorn</a:t>
              </a: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Van </a:t>
              </a:r>
              <a:r>
                <a:rPr kumimoji="0" lang="en-GB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Ristau</a:t>
              </a:r>
              <a:r>
                <a:rPr kumimoji="0" lang="en-GB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and Caron </a:t>
              </a:r>
              <a:r>
                <a:rPr kumimoji="0" lang="en-GB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Beesley</a:t>
              </a: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298908"/>
            <a:ext cx="6208692" cy="93019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15485" y="2408772"/>
            <a:ext cx="8332980" cy="588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32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8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4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0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it-IT" sz="20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Combining services at the IaaS level to support science workflows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401" y="5175957"/>
            <a:ext cx="8588079" cy="1277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32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8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4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20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it-IT" sz="2000" kern="1200" dirty="0" smtClean="0">
                <a:solidFill>
                  <a:srgbClr val="5D5D5D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 R&amp;D services to be developed are to be integrated with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Resources in data centres operated by the Buyers Group,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GEANT network and eduGAIN fed. identity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mgmt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5715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1026" name="Picture 2" descr="See original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3" y="5908559"/>
            <a:ext cx="756132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14" y="6007095"/>
            <a:ext cx="1105927" cy="2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493B47-0F29-4D24-A333-25DE9CAA4CED}" type="slidenum">
              <a:rPr lang="it-IT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it-IT" altLang="en-US" sz="1200">
              <a:solidFill>
                <a:srgbClr val="898989"/>
              </a:solidFill>
            </a:endParaRPr>
          </a:p>
        </p:txBody>
      </p:sp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"/>
            <a:ext cx="6033864" cy="1143000"/>
          </a:xfrm>
        </p:spPr>
        <p:txBody>
          <a:bodyPr/>
          <a:lstStyle/>
          <a:p>
            <a:r>
              <a:rPr lang="it-IT" altLang="en-US" b="1" dirty="0"/>
              <a:t>The Hybrid Cloud Model</a:t>
            </a:r>
            <a:endParaRPr lang="en-GB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1148611"/>
            <a:ext cx="4953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Brings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research organisations,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data providers,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publicly funded e-infrastructures,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commercial cloud service providers</a:t>
            </a:r>
          </a:p>
          <a:p>
            <a:endParaRPr lang="en-GB" sz="2800" dirty="0">
              <a:solidFill>
                <a:prstClr val="black"/>
              </a:solidFill>
              <a:ea typeface="ＭＳ Ｐゴシック" panose="020B0600070205080204" pitchFamily="34" charset="-128"/>
            </a:endParaRPr>
          </a:p>
          <a:p>
            <a:r>
              <a:rPr lang="en-GB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In a hybrid cloud with procurement and governance approaches suitable for the dynamic cloud market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88024" y="1312105"/>
            <a:ext cx="4191000" cy="4935989"/>
            <a:chOff x="5257800" y="1190175"/>
            <a:chExt cx="3505200" cy="3981450"/>
          </a:xfrm>
        </p:grpSpPr>
        <p:pic>
          <p:nvPicPr>
            <p:cNvPr id="6148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190175"/>
              <a:ext cx="3505200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668344" y="4955176"/>
              <a:ext cx="788600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GB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In-house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9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0378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b="1" dirty="0"/>
              <a:t>High Level Architecture of the Hybrid Cloud Platform including the R&amp;D challenges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538" y="1700808"/>
            <a:ext cx="7310185" cy="43924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</a:rPr>
              <a:t>Bob Jones, CERN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91910" y="1988840"/>
            <a:ext cx="4160410" cy="4235983"/>
            <a:chOff x="3291910" y="1988840"/>
            <a:chExt cx="4160410" cy="4235983"/>
          </a:xfrm>
        </p:grpSpPr>
        <p:sp>
          <p:nvSpPr>
            <p:cNvPr id="3" name="Oval 2"/>
            <p:cNvSpPr/>
            <p:nvPr/>
          </p:nvSpPr>
          <p:spPr>
            <a:xfrm>
              <a:off x="6228184" y="2708920"/>
              <a:ext cx="1224136" cy="8640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47864" y="1988840"/>
              <a:ext cx="504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</a:t>
              </a:r>
              <a:endParaRPr lang="en-GB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91910" y="4437112"/>
              <a:ext cx="504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</a:t>
              </a:r>
              <a:endParaRPr lang="en-GB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91910" y="5640048"/>
              <a:ext cx="504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</a:t>
              </a:r>
              <a:endParaRPr lang="en-GB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06620" y="2916379"/>
              <a:ext cx="1265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Pilot phase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0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116" y="196725"/>
            <a:ext cx="6172200" cy="637580"/>
          </a:xfrm>
        </p:spPr>
        <p:txBody>
          <a:bodyPr>
            <a:normAutofit fontScale="90000"/>
          </a:bodyPr>
          <a:lstStyle/>
          <a:p>
            <a:r>
              <a:rPr lang="en-GB" b="1" dirty="0" err="1"/>
              <a:t>HNSciCloud</a:t>
            </a:r>
            <a:r>
              <a:rPr lang="en-GB" b="1" dirty="0"/>
              <a:t> project phases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55576" y="1545985"/>
          <a:ext cx="7704856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Line Callout 2 9"/>
          <p:cNvSpPr/>
          <p:nvPr/>
        </p:nvSpPr>
        <p:spPr>
          <a:xfrm>
            <a:off x="752099" y="4609144"/>
            <a:ext cx="594066" cy="328645"/>
          </a:xfrm>
          <a:prstGeom prst="borderCallout2">
            <a:avLst>
              <a:gd name="adj1" fmla="val -1315"/>
              <a:gd name="adj2" fmla="val 18307"/>
              <a:gd name="adj3" fmla="val 19966"/>
              <a:gd name="adj4" fmla="val 30303"/>
              <a:gd name="adj5" fmla="val 27175"/>
              <a:gd name="adj6" fmla="val 201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Jan’16</a:t>
            </a:r>
          </a:p>
        </p:txBody>
      </p:sp>
      <p:sp>
        <p:nvSpPr>
          <p:cNvPr id="14" name="Line Callout 2 13"/>
          <p:cNvSpPr/>
          <p:nvPr/>
        </p:nvSpPr>
        <p:spPr>
          <a:xfrm>
            <a:off x="7357866" y="4587042"/>
            <a:ext cx="730899" cy="328645"/>
          </a:xfrm>
          <a:prstGeom prst="borderCallout2">
            <a:avLst>
              <a:gd name="adj1" fmla="val 6656"/>
              <a:gd name="adj2" fmla="val 97824"/>
              <a:gd name="adj3" fmla="val 14750"/>
              <a:gd name="adj4" fmla="val 81690"/>
              <a:gd name="adj5" fmla="val 21667"/>
              <a:gd name="adj6" fmla="val 854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white"/>
                </a:solidFill>
              </a:rPr>
              <a:t>Dec’18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23884" y="3107854"/>
            <a:ext cx="434966" cy="33834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/>
          <p:cNvSpPr/>
          <p:nvPr/>
        </p:nvSpPr>
        <p:spPr>
          <a:xfrm>
            <a:off x="4419733" y="3578098"/>
            <a:ext cx="434966" cy="33834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3522964" y="4955623"/>
            <a:ext cx="4698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</a:rPr>
              <a:t>Each step is </a:t>
            </a:r>
            <a:r>
              <a:rPr lang="en-GB" sz="1400" b="1" dirty="0">
                <a:solidFill>
                  <a:prstClr val="black"/>
                </a:solidFill>
              </a:rPr>
              <a:t>competitive</a:t>
            </a:r>
            <a:r>
              <a:rPr lang="en-GB" sz="1400" dirty="0">
                <a:solidFill>
                  <a:prstClr val="black"/>
                </a:solidFill>
              </a:rPr>
              <a:t> - only contractors that successfully complete the previous step can bid in the next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F184-3B2B-4964-9C67-307F6FF6270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522964" y="2969345"/>
            <a:ext cx="885717" cy="1119118"/>
            <a:chOff x="3858378" y="2536863"/>
            <a:chExt cx="797402" cy="968866"/>
          </a:xfrm>
        </p:grpSpPr>
        <p:sp>
          <p:nvSpPr>
            <p:cNvPr id="15" name="Freeform 14"/>
            <p:cNvSpPr/>
            <p:nvPr/>
          </p:nvSpPr>
          <p:spPr>
            <a:xfrm>
              <a:off x="3858378" y="2536863"/>
              <a:ext cx="797402" cy="968866"/>
            </a:xfrm>
            <a:custGeom>
              <a:avLst/>
              <a:gdLst>
                <a:gd name="connsiteX0" fmla="*/ 0 w 797402"/>
                <a:gd name="connsiteY0" fmla="*/ 93045 h 558156"/>
                <a:gd name="connsiteX1" fmla="*/ 93045 w 797402"/>
                <a:gd name="connsiteY1" fmla="*/ 0 h 558156"/>
                <a:gd name="connsiteX2" fmla="*/ 704357 w 797402"/>
                <a:gd name="connsiteY2" fmla="*/ 0 h 558156"/>
                <a:gd name="connsiteX3" fmla="*/ 797402 w 797402"/>
                <a:gd name="connsiteY3" fmla="*/ 93045 h 558156"/>
                <a:gd name="connsiteX4" fmla="*/ 797402 w 797402"/>
                <a:gd name="connsiteY4" fmla="*/ 465111 h 558156"/>
                <a:gd name="connsiteX5" fmla="*/ 704357 w 797402"/>
                <a:gd name="connsiteY5" fmla="*/ 558156 h 558156"/>
                <a:gd name="connsiteX6" fmla="*/ 93045 w 797402"/>
                <a:gd name="connsiteY6" fmla="*/ 558156 h 558156"/>
                <a:gd name="connsiteX7" fmla="*/ 0 w 797402"/>
                <a:gd name="connsiteY7" fmla="*/ 465111 h 558156"/>
                <a:gd name="connsiteX8" fmla="*/ 0 w 797402"/>
                <a:gd name="connsiteY8" fmla="*/ 93045 h 5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402" h="558156">
                  <a:moveTo>
                    <a:pt x="0" y="93045"/>
                  </a:moveTo>
                  <a:cubicBezTo>
                    <a:pt x="0" y="41658"/>
                    <a:pt x="41658" y="0"/>
                    <a:pt x="93045" y="0"/>
                  </a:cubicBezTo>
                  <a:lnTo>
                    <a:pt x="704357" y="0"/>
                  </a:lnTo>
                  <a:cubicBezTo>
                    <a:pt x="755744" y="0"/>
                    <a:pt x="797402" y="41658"/>
                    <a:pt x="797402" y="93045"/>
                  </a:cubicBezTo>
                  <a:lnTo>
                    <a:pt x="797402" y="465111"/>
                  </a:lnTo>
                  <a:cubicBezTo>
                    <a:pt x="797402" y="516498"/>
                    <a:pt x="755744" y="558156"/>
                    <a:pt x="704357" y="558156"/>
                  </a:cubicBezTo>
                  <a:lnTo>
                    <a:pt x="93045" y="558156"/>
                  </a:lnTo>
                  <a:cubicBezTo>
                    <a:pt x="41658" y="558156"/>
                    <a:pt x="0" y="516498"/>
                    <a:pt x="0" y="465111"/>
                  </a:cubicBezTo>
                  <a:lnTo>
                    <a:pt x="0" y="9304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872" tIns="51872" rIns="51872" bIns="51872" numCol="1" spcCol="1270" anchor="t" anchorCtr="1">
              <a:noAutofit/>
            </a:bodyPr>
            <a:lstStyle/>
            <a:p>
              <a:pPr algn="ctr" defTabSz="3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dirty="0">
                  <a:solidFill>
                    <a:prstClr val="white"/>
                  </a:solidFill>
                </a:rPr>
                <a:t>4 Designs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 rot="16200000">
              <a:off x="3967463" y="2882596"/>
              <a:ext cx="643501" cy="462538"/>
              <a:chOff x="3910100" y="4236131"/>
              <a:chExt cx="643501" cy="281575"/>
            </a:xfrm>
          </p:grpSpPr>
          <p:sp>
            <p:nvSpPr>
              <p:cNvPr id="6" name="Down Arrow 5"/>
              <p:cNvSpPr/>
              <p:nvPr/>
            </p:nvSpPr>
            <p:spPr>
              <a:xfrm>
                <a:off x="3910100" y="4239856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Down Arrow 26"/>
              <p:cNvSpPr/>
              <p:nvPr/>
            </p:nvSpPr>
            <p:spPr>
              <a:xfrm>
                <a:off x="4065516" y="4237995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Down Arrow 27"/>
              <p:cNvSpPr/>
              <p:nvPr/>
            </p:nvSpPr>
            <p:spPr>
              <a:xfrm>
                <a:off x="4217721" y="4241717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>
              <a:xfrm>
                <a:off x="4382195" y="4236131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729870" y="3083751"/>
            <a:ext cx="1066266" cy="961724"/>
            <a:chOff x="4729870" y="3083751"/>
            <a:chExt cx="1066266" cy="961724"/>
          </a:xfrm>
        </p:grpSpPr>
        <p:sp>
          <p:nvSpPr>
            <p:cNvPr id="23" name="Freeform 22"/>
            <p:cNvSpPr/>
            <p:nvPr/>
          </p:nvSpPr>
          <p:spPr>
            <a:xfrm>
              <a:off x="4729870" y="3083751"/>
              <a:ext cx="1066266" cy="961724"/>
            </a:xfrm>
            <a:custGeom>
              <a:avLst/>
              <a:gdLst>
                <a:gd name="connsiteX0" fmla="*/ 0 w 797402"/>
                <a:gd name="connsiteY0" fmla="*/ 93045 h 558156"/>
                <a:gd name="connsiteX1" fmla="*/ 93045 w 797402"/>
                <a:gd name="connsiteY1" fmla="*/ 0 h 558156"/>
                <a:gd name="connsiteX2" fmla="*/ 704357 w 797402"/>
                <a:gd name="connsiteY2" fmla="*/ 0 h 558156"/>
                <a:gd name="connsiteX3" fmla="*/ 797402 w 797402"/>
                <a:gd name="connsiteY3" fmla="*/ 93045 h 558156"/>
                <a:gd name="connsiteX4" fmla="*/ 797402 w 797402"/>
                <a:gd name="connsiteY4" fmla="*/ 465111 h 558156"/>
                <a:gd name="connsiteX5" fmla="*/ 704357 w 797402"/>
                <a:gd name="connsiteY5" fmla="*/ 558156 h 558156"/>
                <a:gd name="connsiteX6" fmla="*/ 93045 w 797402"/>
                <a:gd name="connsiteY6" fmla="*/ 558156 h 558156"/>
                <a:gd name="connsiteX7" fmla="*/ 0 w 797402"/>
                <a:gd name="connsiteY7" fmla="*/ 465111 h 558156"/>
                <a:gd name="connsiteX8" fmla="*/ 0 w 797402"/>
                <a:gd name="connsiteY8" fmla="*/ 93045 h 5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402" h="558156">
                  <a:moveTo>
                    <a:pt x="0" y="93045"/>
                  </a:moveTo>
                  <a:cubicBezTo>
                    <a:pt x="0" y="41658"/>
                    <a:pt x="41658" y="0"/>
                    <a:pt x="93045" y="0"/>
                  </a:cubicBezTo>
                  <a:lnTo>
                    <a:pt x="704357" y="0"/>
                  </a:lnTo>
                  <a:cubicBezTo>
                    <a:pt x="755744" y="0"/>
                    <a:pt x="797402" y="41658"/>
                    <a:pt x="797402" y="93045"/>
                  </a:cubicBezTo>
                  <a:lnTo>
                    <a:pt x="797402" y="465111"/>
                  </a:lnTo>
                  <a:cubicBezTo>
                    <a:pt x="797402" y="516498"/>
                    <a:pt x="755744" y="558156"/>
                    <a:pt x="704357" y="558156"/>
                  </a:cubicBezTo>
                  <a:lnTo>
                    <a:pt x="93045" y="558156"/>
                  </a:lnTo>
                  <a:cubicBezTo>
                    <a:pt x="41658" y="558156"/>
                    <a:pt x="0" y="516498"/>
                    <a:pt x="0" y="465111"/>
                  </a:cubicBezTo>
                  <a:lnTo>
                    <a:pt x="0" y="93045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872" tIns="51872" rIns="51872" bIns="51872" numCol="1" spcCol="1270" anchor="t" anchorCtr="0">
              <a:noAutofit/>
            </a:bodyPr>
            <a:lstStyle/>
            <a:p>
              <a:pPr algn="ctr" defTabSz="3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dirty="0">
                  <a:solidFill>
                    <a:prstClr val="white"/>
                  </a:solidFill>
                </a:rPr>
                <a:t>3 Prototypes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rot="16200000">
              <a:off x="5064120" y="3242015"/>
              <a:ext cx="418123" cy="737123"/>
              <a:chOff x="3910100" y="4237995"/>
              <a:chExt cx="479027" cy="279711"/>
            </a:xfrm>
          </p:grpSpPr>
          <p:sp>
            <p:nvSpPr>
              <p:cNvPr id="32" name="Down Arrow 31"/>
              <p:cNvSpPr/>
              <p:nvPr/>
            </p:nvSpPr>
            <p:spPr>
              <a:xfrm>
                <a:off x="3910100" y="4239856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Down Arrow 32"/>
              <p:cNvSpPr/>
              <p:nvPr/>
            </p:nvSpPr>
            <p:spPr>
              <a:xfrm>
                <a:off x="4065516" y="4237995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4217721" y="4241717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142096" y="3175847"/>
            <a:ext cx="1895551" cy="777533"/>
            <a:chOff x="6142096" y="3175847"/>
            <a:chExt cx="1895551" cy="777533"/>
          </a:xfrm>
        </p:grpSpPr>
        <p:sp>
          <p:nvSpPr>
            <p:cNvPr id="25" name="Freeform 24"/>
            <p:cNvSpPr/>
            <p:nvPr/>
          </p:nvSpPr>
          <p:spPr>
            <a:xfrm>
              <a:off x="6142096" y="3175847"/>
              <a:ext cx="1895551" cy="777533"/>
            </a:xfrm>
            <a:custGeom>
              <a:avLst/>
              <a:gdLst>
                <a:gd name="connsiteX0" fmla="*/ 0 w 797402"/>
                <a:gd name="connsiteY0" fmla="*/ 93045 h 558156"/>
                <a:gd name="connsiteX1" fmla="*/ 93045 w 797402"/>
                <a:gd name="connsiteY1" fmla="*/ 0 h 558156"/>
                <a:gd name="connsiteX2" fmla="*/ 704357 w 797402"/>
                <a:gd name="connsiteY2" fmla="*/ 0 h 558156"/>
                <a:gd name="connsiteX3" fmla="*/ 797402 w 797402"/>
                <a:gd name="connsiteY3" fmla="*/ 93045 h 558156"/>
                <a:gd name="connsiteX4" fmla="*/ 797402 w 797402"/>
                <a:gd name="connsiteY4" fmla="*/ 465111 h 558156"/>
                <a:gd name="connsiteX5" fmla="*/ 704357 w 797402"/>
                <a:gd name="connsiteY5" fmla="*/ 558156 h 558156"/>
                <a:gd name="connsiteX6" fmla="*/ 93045 w 797402"/>
                <a:gd name="connsiteY6" fmla="*/ 558156 h 558156"/>
                <a:gd name="connsiteX7" fmla="*/ 0 w 797402"/>
                <a:gd name="connsiteY7" fmla="*/ 465111 h 558156"/>
                <a:gd name="connsiteX8" fmla="*/ 0 w 797402"/>
                <a:gd name="connsiteY8" fmla="*/ 93045 h 5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402" h="558156">
                  <a:moveTo>
                    <a:pt x="0" y="93045"/>
                  </a:moveTo>
                  <a:cubicBezTo>
                    <a:pt x="0" y="41658"/>
                    <a:pt x="41658" y="0"/>
                    <a:pt x="93045" y="0"/>
                  </a:cubicBezTo>
                  <a:lnTo>
                    <a:pt x="704357" y="0"/>
                  </a:lnTo>
                  <a:cubicBezTo>
                    <a:pt x="755744" y="0"/>
                    <a:pt x="797402" y="41658"/>
                    <a:pt x="797402" y="93045"/>
                  </a:cubicBezTo>
                  <a:lnTo>
                    <a:pt x="797402" y="465111"/>
                  </a:lnTo>
                  <a:cubicBezTo>
                    <a:pt x="797402" y="516498"/>
                    <a:pt x="755744" y="558156"/>
                    <a:pt x="704357" y="558156"/>
                  </a:cubicBezTo>
                  <a:lnTo>
                    <a:pt x="93045" y="558156"/>
                  </a:lnTo>
                  <a:cubicBezTo>
                    <a:pt x="41658" y="558156"/>
                    <a:pt x="0" y="516498"/>
                    <a:pt x="0" y="465111"/>
                  </a:cubicBezTo>
                  <a:lnTo>
                    <a:pt x="0" y="9304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872" tIns="51872" rIns="51872" bIns="51872" numCol="1" spcCol="1270" anchor="t" anchorCtr="0">
              <a:noAutofit/>
            </a:bodyPr>
            <a:lstStyle/>
            <a:p>
              <a:pPr algn="ctr" defTabSz="3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dirty="0">
                  <a:solidFill>
                    <a:prstClr val="white"/>
                  </a:solidFill>
                </a:rPr>
                <a:t>2 Pilots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 rot="16200000">
              <a:off x="6974164" y="2762210"/>
              <a:ext cx="245116" cy="1649951"/>
              <a:chOff x="3910100" y="4237995"/>
              <a:chExt cx="326822" cy="277850"/>
            </a:xfrm>
          </p:grpSpPr>
          <p:sp>
            <p:nvSpPr>
              <p:cNvPr id="37" name="Down Arrow 36"/>
              <p:cNvSpPr/>
              <p:nvPr/>
            </p:nvSpPr>
            <p:spPr>
              <a:xfrm>
                <a:off x="3910100" y="4239856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wn Arrow 37"/>
              <p:cNvSpPr/>
              <p:nvPr/>
            </p:nvSpPr>
            <p:spPr>
              <a:xfrm>
                <a:off x="4065516" y="4237995"/>
                <a:ext cx="171406" cy="275989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4" name="Right Arrow 43"/>
          <p:cNvSpPr/>
          <p:nvPr/>
        </p:nvSpPr>
        <p:spPr>
          <a:xfrm>
            <a:off x="4182317" y="4189690"/>
            <a:ext cx="921082" cy="63658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Call-off Feb’17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5598781" y="4221088"/>
            <a:ext cx="944778" cy="63658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Call-off Dec’17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791992" y="4179058"/>
            <a:ext cx="943255" cy="63658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Tender Jul’16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3585" y="5741854"/>
            <a:ext cx="789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Phases of the tender are defined by the Horizon 2020</a:t>
            </a:r>
            <a:br>
              <a:rPr lang="en-GB" dirty="0"/>
            </a:br>
            <a:r>
              <a:rPr lang="en-GB" dirty="0"/>
              <a:t>Pre-Commercial Procurement financial instrument</a:t>
            </a:r>
          </a:p>
        </p:txBody>
      </p:sp>
      <p:sp>
        <p:nvSpPr>
          <p:cNvPr id="5" name="Down Arrow 4"/>
          <p:cNvSpPr/>
          <p:nvPr/>
        </p:nvSpPr>
        <p:spPr>
          <a:xfrm>
            <a:off x="6026240" y="1607841"/>
            <a:ext cx="201944" cy="16353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5598781" y="1329966"/>
            <a:ext cx="1125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52541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0BAD-D347-1A41-9888-074229CA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phase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8D86D-4DAF-5A4E-9AB0-311175C0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IaaS resources PAYG would be more effective/flexible for this type of phase</a:t>
            </a:r>
          </a:p>
          <a:p>
            <a:r>
              <a:rPr lang="en-US" dirty="0"/>
              <a:t>Science v Industry cultural clash</a:t>
            </a:r>
          </a:p>
          <a:p>
            <a:pPr lvl="1"/>
            <a:r>
              <a:rPr lang="en-US" dirty="0"/>
              <a:t>Expected innovation – you have to ‘wish precisely’</a:t>
            </a:r>
          </a:p>
          <a:p>
            <a:pPr lvl="1"/>
            <a:r>
              <a:rPr lang="en-US" dirty="0"/>
              <a:t>No precise request: no activity/development</a:t>
            </a:r>
          </a:p>
          <a:p>
            <a:pPr lvl="1"/>
            <a:r>
              <a:rPr lang="en-US" dirty="0"/>
              <a:t>Requires focus on activity</a:t>
            </a:r>
          </a:p>
          <a:p>
            <a:r>
              <a:rPr lang="en-US" dirty="0"/>
              <a:t>Procurers report more time required vs expectation</a:t>
            </a:r>
          </a:p>
          <a:p>
            <a:r>
              <a:rPr lang="en-US" dirty="0"/>
              <a:t>85% tests completed: some storage tests pending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73FAD-02B2-E34C-BB6E-53CF9DB0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14/02/18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12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6ACA-8323-8245-8A59-A24BB820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Vendors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436779-9AE5-CF43-817C-59CC88211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120650"/>
              </p:ext>
            </p:extLst>
          </p:nvPr>
        </p:nvGraphicFramePr>
        <p:xfrm>
          <a:off x="457200" y="1600200"/>
          <a:ext cx="8229600" cy="376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8274150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4665117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004143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2877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RHEA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4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IBM Cloud (previously “</a:t>
                      </a:r>
                      <a:r>
                        <a:rPr lang="en-US" dirty="0" err="1"/>
                        <a:t>softlayer</a:t>
                      </a:r>
                      <a:r>
                        <a:rPr lang="en-US" dirty="0"/>
                        <a:t>” and ”</a:t>
                      </a:r>
                      <a:r>
                        <a:rPr lang="en-US" dirty="0" err="1"/>
                        <a:t>bluemix</a:t>
                      </a:r>
                      <a:r>
                        <a:rPr lang="en-US" dirty="0"/>
                        <a:t>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T-Systems 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Cloud</a:t>
                      </a:r>
                      <a:br>
                        <a:rPr lang="en-US" dirty="0"/>
                      </a:br>
                      <a:r>
                        <a:rPr lang="en-US" dirty="0"/>
                        <a:t>Initially:</a:t>
                      </a:r>
                      <a:br>
                        <a:rPr lang="en-US" dirty="0"/>
                      </a:br>
                      <a:r>
                        <a:rPr lang="en-US" dirty="0"/>
                        <a:t>OTC &amp; </a:t>
                      </a:r>
                      <a:r>
                        <a:rPr lang="en-US" dirty="0" err="1"/>
                        <a:t>Exoscale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IBM Spectrum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2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”HFM” </a:t>
                      </a:r>
                      <a:r>
                        <a:rPr lang="en-US" dirty="0" err="1"/>
                        <a:t>HnSciCloud</a:t>
                      </a:r>
                      <a:r>
                        <a:rPr lang="en-US" dirty="0"/>
                        <a:t> Frontend Manager SAML integration with IBM Identity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SAML/ECP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  <a:r>
                        <a:rPr lang="en-US" dirty="0" err="1"/>
                        <a:t>Keycloak</a:t>
                      </a:r>
                      <a:r>
                        <a:rPr lang="en-US" dirty="0"/>
                        <a:t> / SAML bridge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GEANT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713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CAC-0B63-4346-A4CC-8C1D62E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65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6ACA-8323-8245-8A59-A24BB820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Vendors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436779-9AE5-CF43-817C-59CC88211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848625"/>
              </p:ext>
            </p:extLst>
          </p:nvPr>
        </p:nvGraphicFramePr>
        <p:xfrm>
          <a:off x="457200" y="1600200"/>
          <a:ext cx="8229600" cy="375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8274150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4665117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004143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2877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T-Systems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RHEA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4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Cloud (previously “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softlayer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 and ”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bluemix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T-Systems 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Cloud</a:t>
                      </a:r>
                      <a:br>
                        <a:rPr lang="en-US" dirty="0"/>
                      </a:br>
                      <a:r>
                        <a:rPr lang="en-US" dirty="0"/>
                        <a:t>Initially:</a:t>
                      </a:r>
                      <a:br>
                        <a:rPr lang="en-US" dirty="0"/>
                      </a:br>
                      <a:r>
                        <a:rPr lang="en-US" dirty="0"/>
                        <a:t>OTC &amp; </a:t>
                      </a:r>
                      <a:r>
                        <a:rPr lang="en-US" dirty="0" err="1"/>
                        <a:t>Exoscale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IBM Spectrum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2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”HFM”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HnSciCloud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Frontend Manager SAML integration with IBM Identity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SAML/ECP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  <a:r>
                        <a:rPr lang="en-US" dirty="0" err="1"/>
                        <a:t>Keycloak</a:t>
                      </a:r>
                      <a:r>
                        <a:rPr lang="en-US" dirty="0"/>
                        <a:t> / SAML bridge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GEANT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GEANT </a:t>
                      </a:r>
                      <a:r>
                        <a:rPr lang="en-US" dirty="0" err="1"/>
                        <a:t>CloudVRF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36826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CAC-0B63-4346-A4CC-8C1D62E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8DA-B262-4CA1-BE05-197AB861A678}" type="datetime1">
              <a:rPr lang="it-IT" smtClean="0"/>
              <a:t>13/02/18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176602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528127EE-B8BC-46AE-BC5A-0DF881F065E9}" vid="{E9372521-416A-4774-99AE-AE88B7E54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44BA94FCECA84DB4AD627C0A685BEC" ma:contentTypeVersion="0" ma:contentTypeDescription="Create a new document." ma:contentTypeScope="" ma:versionID="76dc81ba9d05e2be99c1772acce8e0f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A50730-C78B-4BCF-8653-6BC37447951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939C05-35BB-4E4A-A89D-966817AFAE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D373FF-9DFE-4AFC-A23D-3C238CEA7B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HNSciCloud</Template>
  <TotalTime>2589</TotalTime>
  <Words>1153</Words>
  <Application>Microsoft Macintosh PowerPoint</Application>
  <PresentationFormat>On-screen Show (4:3)</PresentationFormat>
  <Paragraphs>247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ヒラギノ角ゴ Pro W3</vt:lpstr>
      <vt:lpstr>Arial</vt:lpstr>
      <vt:lpstr>Calibri</vt:lpstr>
      <vt:lpstr>MS PGothic</vt:lpstr>
      <vt:lpstr>Wingdings</vt:lpstr>
      <vt:lpstr>ppt template (1)</vt:lpstr>
      <vt:lpstr>HNSciCloud Report</vt:lpstr>
      <vt:lpstr>Helix Nebula Science Cloud Joint Pre-Commercial Procurement</vt:lpstr>
      <vt:lpstr>What is being procured</vt:lpstr>
      <vt:lpstr>The Hybrid Cloud Model</vt:lpstr>
      <vt:lpstr>High Level Architecture of the Hybrid Cloud Platform including the R&amp;D challenges</vt:lpstr>
      <vt:lpstr>HNSciCloud project phases</vt:lpstr>
      <vt:lpstr>Prototype phase lessons</vt:lpstr>
      <vt:lpstr>Prototype Vendors</vt:lpstr>
      <vt:lpstr>Pilot Vendors</vt:lpstr>
      <vt:lpstr>Pilot Vendors</vt:lpstr>
      <vt:lpstr>Pilot Vendors</vt:lpstr>
      <vt:lpstr>Multi Cloud solution</vt:lpstr>
      <vt:lpstr>One Data challenges</vt:lpstr>
      <vt:lpstr> Access to cloud service capacity</vt:lpstr>
      <vt:lpstr>Testing</vt:lpstr>
      <vt:lpstr>CERN Tests – Pilot Phase </vt:lpstr>
      <vt:lpstr>CERN: Summary</vt:lpstr>
      <vt:lpstr>Questions?</vt:lpstr>
    </vt:vector>
  </TitlesOfParts>
  <Company>CERN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Rachida Amsaghrou</dc:creator>
  <cp:lastModifiedBy>Ben Jones</cp:lastModifiedBy>
  <cp:revision>25</cp:revision>
  <dcterms:created xsi:type="dcterms:W3CDTF">2016-03-10T10:51:22Z</dcterms:created>
  <dcterms:modified xsi:type="dcterms:W3CDTF">2018-02-14T08:45:08Z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0x010100AA44BA94FCECA84DB4AD627C0A685BEC</vt:lpwstr>
  </property>
</Properties>
</file>